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85" r:id="rId2"/>
    <p:sldId id="274" r:id="rId3"/>
    <p:sldId id="275" r:id="rId4"/>
    <p:sldId id="276" r:id="rId5"/>
    <p:sldId id="278" r:id="rId6"/>
    <p:sldId id="277" r:id="rId7"/>
    <p:sldId id="258" r:id="rId8"/>
    <p:sldId id="260" r:id="rId9"/>
    <p:sldId id="262" r:id="rId10"/>
    <p:sldId id="263" r:id="rId11"/>
    <p:sldId id="265" r:id="rId12"/>
    <p:sldId id="268" r:id="rId13"/>
    <p:sldId id="280" r:id="rId14"/>
    <p:sldId id="281" r:id="rId1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ice Barnes" initials="J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2" autoAdjust="0"/>
  </p:normalViewPr>
  <p:slideViewPr>
    <p:cSldViewPr>
      <p:cViewPr varScale="1">
        <p:scale>
          <a:sx n="53" d="100"/>
          <a:sy n="53" d="100"/>
        </p:scale>
        <p:origin x="-2952" y="-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4F6D59-79A9-45BD-9A26-A5DAAD4CDA47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B4DB10-C805-44CB-9532-A7B79E5BA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32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5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2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8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5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4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2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BDDD-BF18-4CB7-960C-1AB3375A060C}" type="datetimeFigureOut">
              <a:rPr lang="en-US" smtClean="0"/>
              <a:t>3/7/16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50721-1905-44EF-B6C3-45E23993F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package" Target="../embeddings/Microsoft_Excel_Sheet6.xlsx"/><Relationship Id="rId5" Type="http://schemas.openxmlformats.org/officeDocument/2006/relationships/image" Target="../media/image8.emf"/><Relationship Id="rId6" Type="http://schemas.openxmlformats.org/officeDocument/2006/relationships/oleObject" Target="../embeddings/oleObject7.bin"/><Relationship Id="rId7" Type="http://schemas.openxmlformats.org/officeDocument/2006/relationships/package" Target="../embeddings/Microsoft_Excel_Sheet7.xlsx"/><Relationship Id="rId8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package" Target="../embeddings/Microsoft_Excel_Sheet8.xlsx"/><Relationship Id="rId5" Type="http://schemas.openxmlformats.org/officeDocument/2006/relationships/image" Target="../media/image10.emf"/><Relationship Id="rId6" Type="http://schemas.openxmlformats.org/officeDocument/2006/relationships/oleObject" Target="../embeddings/oleObject9.bin"/><Relationship Id="rId7" Type="http://schemas.openxmlformats.org/officeDocument/2006/relationships/package" Target="../embeddings/Microsoft_Excel_Sheet9.xlsx"/><Relationship Id="rId8" Type="http://schemas.openxmlformats.org/officeDocument/2006/relationships/image" Target="../media/image11.emf"/><Relationship Id="rId9" Type="http://schemas.openxmlformats.org/officeDocument/2006/relationships/oleObject" Target="../embeddings/oleObject10.bin"/><Relationship Id="rId10" Type="http://schemas.openxmlformats.org/officeDocument/2006/relationships/package" Target="../embeddings/Microsoft_Excel_Sheet10.xlsx"/><Relationship Id="rId11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package" Target="../embeddings/Microsoft_Excel_Sheet11.xlsx"/><Relationship Id="rId5" Type="http://schemas.openxmlformats.org/officeDocument/2006/relationships/image" Target="../media/image13.emf"/><Relationship Id="rId6" Type="http://schemas.openxmlformats.org/officeDocument/2006/relationships/oleObject" Target="../embeddings/oleObject12.bin"/><Relationship Id="rId7" Type="http://schemas.openxmlformats.org/officeDocument/2006/relationships/package" Target="../embeddings/Microsoft_Excel_Sheet12.xlsx"/><Relationship Id="rId8" Type="http://schemas.openxmlformats.org/officeDocument/2006/relationships/image" Target="../media/image1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package" Target="../embeddings/Microsoft_Excel_Sheet13.xlsx"/><Relationship Id="rId5" Type="http://schemas.openxmlformats.org/officeDocument/2006/relationships/image" Target="../media/image15.emf"/><Relationship Id="rId6" Type="http://schemas.openxmlformats.org/officeDocument/2006/relationships/oleObject" Target="../embeddings/oleObject14.bin"/><Relationship Id="rId7" Type="http://schemas.openxmlformats.org/officeDocument/2006/relationships/package" Target="../embeddings/Microsoft_Excel_Sheet14.xlsx"/><Relationship Id="rId8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package" Target="../embeddings/Microsoft_Excel_Sheet15.xlsx"/><Relationship Id="rId5" Type="http://schemas.openxmlformats.org/officeDocument/2006/relationships/image" Target="../media/image17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package" Target="../embeddings/Microsoft_Excel_Sheet2.xlsx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Excel_Sheet3.xlsx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package" Target="../embeddings/Microsoft_Excel_Sheet4.xlsx"/><Relationship Id="rId5" Type="http://schemas.openxmlformats.org/officeDocument/2006/relationships/image" Target="../media/image6.emf"/><Relationship Id="rId6" Type="http://schemas.openxmlformats.org/officeDocument/2006/relationships/oleObject" Target="../embeddings/oleObject5.bin"/><Relationship Id="rId7" Type="http://schemas.openxmlformats.org/officeDocument/2006/relationships/package" Target="../embeddings/Microsoft_Excel_Sheet5.xlsx"/><Relationship Id="rId8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6870579" cy="937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-76200"/>
            <a:ext cx="1295400" cy="93726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778073"/>
              </p:ext>
            </p:extLst>
          </p:nvPr>
        </p:nvGraphicFramePr>
        <p:xfrm>
          <a:off x="1457325" y="1343025"/>
          <a:ext cx="517207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Worksheet" r:id="rId4" imgW="5171965" imgH="3000510" progId="Excel.Sheet.12">
                  <p:embed/>
                </p:oleObj>
              </mc:Choice>
              <mc:Fallback>
                <p:oleObj name="Worksheet" r:id="rId4" imgW="5171965" imgH="30005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7325" y="1343025"/>
                        <a:ext cx="5172075" cy="300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78781"/>
              </p:ext>
            </p:extLst>
          </p:nvPr>
        </p:nvGraphicFramePr>
        <p:xfrm>
          <a:off x="1457325" y="4953000"/>
          <a:ext cx="517207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Worksheet" r:id="rId7" imgW="5171965" imgH="3000510" progId="Excel.Sheet.12">
                  <p:embed/>
                </p:oleObj>
              </mc:Choice>
              <mc:Fallback>
                <p:oleObj name="Worksheet" r:id="rId7" imgW="5171965" imgH="30005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7325" y="4953000"/>
                        <a:ext cx="5172075" cy="300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12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562600" y="0"/>
            <a:ext cx="1295400" cy="91440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54687"/>
              </p:ext>
            </p:extLst>
          </p:nvPr>
        </p:nvGraphicFramePr>
        <p:xfrm>
          <a:off x="128588" y="1295400"/>
          <a:ext cx="5172075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Worksheet" r:id="rId4" imgW="5171965" imgH="2257470" progId="Excel.Sheet.12">
                  <p:embed/>
                </p:oleObj>
              </mc:Choice>
              <mc:Fallback>
                <p:oleObj name="Worksheet" r:id="rId4" imgW="5171965" imgH="2257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588" y="1295400"/>
                        <a:ext cx="5172075" cy="225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815094"/>
              </p:ext>
            </p:extLst>
          </p:nvPr>
        </p:nvGraphicFramePr>
        <p:xfrm>
          <a:off x="128588" y="3671887"/>
          <a:ext cx="5172075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Worksheet" r:id="rId7" imgW="5171965" imgH="2257470" progId="Excel.Sheet.12">
                  <p:embed/>
                </p:oleObj>
              </mc:Choice>
              <mc:Fallback>
                <p:oleObj name="Worksheet" r:id="rId7" imgW="5171965" imgH="2257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588" y="3671887"/>
                        <a:ext cx="5172075" cy="225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672728"/>
              </p:ext>
            </p:extLst>
          </p:nvPr>
        </p:nvGraphicFramePr>
        <p:xfrm>
          <a:off x="106404" y="6095999"/>
          <a:ext cx="5237546" cy="2286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Worksheet" r:id="rId10" imgW="5171965" imgH="2257470" progId="Excel.Sheet.12">
                  <p:embed/>
                </p:oleObj>
              </mc:Choice>
              <mc:Fallback>
                <p:oleObj name="Worksheet" r:id="rId10" imgW="5171965" imgH="2257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6404" y="6095999"/>
                        <a:ext cx="5237546" cy="2286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68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562600" y="0"/>
            <a:ext cx="1295400" cy="91440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15799"/>
              </p:ext>
            </p:extLst>
          </p:nvPr>
        </p:nvGraphicFramePr>
        <p:xfrm>
          <a:off x="238125" y="1295400"/>
          <a:ext cx="517207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1" name="Worksheet" r:id="rId4" imgW="5171965" imgH="2505060" progId="Excel.Sheet.12">
                  <p:embed/>
                </p:oleObj>
              </mc:Choice>
              <mc:Fallback>
                <p:oleObj name="Worksheet" r:id="rId4" imgW="5171965" imgH="25050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8125" y="1295400"/>
                        <a:ext cx="5172075" cy="250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20170"/>
              </p:ext>
            </p:extLst>
          </p:nvPr>
        </p:nvGraphicFramePr>
        <p:xfrm>
          <a:off x="228600" y="4724400"/>
          <a:ext cx="517207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Worksheet" r:id="rId7" imgW="5171965" imgH="3124170" progId="Excel.Sheet.12">
                  <p:embed/>
                </p:oleObj>
              </mc:Choice>
              <mc:Fallback>
                <p:oleObj name="Worksheet" r:id="rId7" imgW="5171965" imgH="31241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" y="4724400"/>
                        <a:ext cx="5172075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037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562600" y="0"/>
            <a:ext cx="1295400" cy="91440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643148"/>
              </p:ext>
            </p:extLst>
          </p:nvPr>
        </p:nvGraphicFramePr>
        <p:xfrm>
          <a:off x="238125" y="1133475"/>
          <a:ext cx="5172075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Worksheet" r:id="rId4" imgW="5171965" imgH="4505220" progId="Excel.Sheet.12">
                  <p:embed/>
                </p:oleObj>
              </mc:Choice>
              <mc:Fallback>
                <p:oleObj name="Worksheet" r:id="rId4" imgW="5171965" imgH="450522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1133475"/>
                        <a:ext cx="5172075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767684"/>
              </p:ext>
            </p:extLst>
          </p:nvPr>
        </p:nvGraphicFramePr>
        <p:xfrm>
          <a:off x="238125" y="6096000"/>
          <a:ext cx="517207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Worksheet" r:id="rId7" imgW="5171965" imgH="1971810" progId="Excel.Sheet.12">
                  <p:embed/>
                </p:oleObj>
              </mc:Choice>
              <mc:Fallback>
                <p:oleObj name="Worksheet" r:id="rId7" imgW="5171965" imgH="1971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8125" y="6096000"/>
                        <a:ext cx="5172075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881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-76200"/>
            <a:ext cx="1295400" cy="93726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127568"/>
              </p:ext>
            </p:extLst>
          </p:nvPr>
        </p:nvGraphicFramePr>
        <p:xfrm>
          <a:off x="1447800" y="990600"/>
          <a:ext cx="5172075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Worksheet" r:id="rId4" imgW="5171965" imgH="4429080" progId="Excel.Sheet.12">
                  <p:embed/>
                </p:oleObj>
              </mc:Choice>
              <mc:Fallback>
                <p:oleObj name="Worksheet" r:id="rId4" imgW="5171965" imgH="44290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990600"/>
                        <a:ext cx="5172075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26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048001"/>
            <a:ext cx="407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4500" y="4248835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0" i="0" u="none" strike="noStrike" baseline="0" dirty="0" smtClean="0">
              <a:latin typeface="Times"/>
            </a:endParaRPr>
          </a:p>
          <a:p>
            <a:endParaRPr lang="en-US" b="0" i="0" u="none" strike="noStrike" baseline="0" dirty="0" smtClean="0">
              <a:latin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612" y="1676400"/>
            <a:ext cx="6629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College Transfer Pathway Requirements</a:t>
            </a:r>
          </a:p>
          <a:p>
            <a:r>
              <a:rPr lang="en-US" dirty="0" smtClean="0"/>
              <a:t>High school junior and seniors may enroll if they have…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weighted GPA of 3.0 or higher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Demonstrated college readiness on one of the approved placement tests list below.</a:t>
            </a:r>
            <a:endParaRPr lang="en-US" dirty="0"/>
          </a:p>
          <a:p>
            <a:r>
              <a:rPr lang="en-US" sz="2800" dirty="0" smtClean="0"/>
              <a:t>Career &amp; Technical Pathway Requirements</a:t>
            </a:r>
            <a:endParaRPr lang="en-US" dirty="0" smtClean="0"/>
          </a:p>
          <a:p>
            <a:r>
              <a:rPr lang="en-US" dirty="0" smtClean="0"/>
              <a:t>High school juniors and seniors may enroll if they have…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recommendation of their high school principal or designee or a weighted GPA of 3.0 or higher.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Met the prerequisites for the career pathway.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7027" y="152400"/>
            <a:ext cx="3149573" cy="126188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Two Pathways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Students must enroll in one pathway and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A program of study.  Courses in one may not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Substitute for courses in another program</a:t>
            </a:r>
            <a:r>
              <a:rPr lang="en-US" sz="1000" dirty="0" smtClean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914400"/>
            <a:ext cx="3200400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Students may choose to follow either the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College Transfer Pathway </a:t>
            </a:r>
            <a:r>
              <a:rPr lang="en-US" sz="1400" dirty="0" smtClean="0">
                <a:solidFill>
                  <a:schemeClr val="bg1"/>
                </a:solidFill>
              </a:rPr>
              <a:t>or the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Career &amp; Technical Education </a:t>
            </a:r>
            <a:r>
              <a:rPr lang="en-US" sz="1400" dirty="0" smtClean="0">
                <a:solidFill>
                  <a:schemeClr val="bg1"/>
                </a:solidFill>
              </a:rPr>
              <a:t>Pathway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6392" name="Picture 8" descr="C:\Users\jbarnes\AppData\Local\Microsoft\Windows\Temporary Internet Files\Content.IE5\UEUTG340\MP90007278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7199"/>
            <a:ext cx="274314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20064"/>
              </p:ext>
            </p:extLst>
          </p:nvPr>
        </p:nvGraphicFramePr>
        <p:xfrm>
          <a:off x="381000" y="4800600"/>
          <a:ext cx="6118564" cy="507821"/>
        </p:xfrm>
        <a:graphic>
          <a:graphicData uri="http://schemas.openxmlformats.org/drawingml/2006/table">
            <a:tbl>
              <a:tblPr/>
              <a:tblGrid>
                <a:gridCol w="849188"/>
                <a:gridCol w="555585"/>
                <a:gridCol w="555585"/>
                <a:gridCol w="555585"/>
                <a:gridCol w="1024360"/>
                <a:gridCol w="642395"/>
                <a:gridCol w="1935866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PLAN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Accuplacer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English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Reading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Math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English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Reading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(Old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Test)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733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Required Score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 Sentence Skills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 Reading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 Arithmetic and 75 Elem Algebra</a:t>
                      </a:r>
                    </a:p>
                  </a:txBody>
                  <a:tcPr marL="8669" marR="8669" marT="8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623265"/>
              </p:ext>
            </p:extLst>
          </p:nvPr>
        </p:nvGraphicFramePr>
        <p:xfrm>
          <a:off x="342900" y="5486400"/>
          <a:ext cx="6172201" cy="705752"/>
        </p:xfrm>
        <a:graphic>
          <a:graphicData uri="http://schemas.openxmlformats.org/drawingml/2006/table">
            <a:tbl>
              <a:tblPr/>
              <a:tblGrid>
                <a:gridCol w="1442492"/>
                <a:gridCol w="707376"/>
                <a:gridCol w="783832"/>
                <a:gridCol w="762000"/>
                <a:gridCol w="990600"/>
                <a:gridCol w="944967"/>
                <a:gridCol w="540934"/>
              </a:tblGrid>
              <a:tr h="192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English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Critical 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English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Reading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9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Required Score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823941"/>
              </p:ext>
            </p:extLst>
          </p:nvPr>
        </p:nvGraphicFramePr>
        <p:xfrm>
          <a:off x="342901" y="6323015"/>
          <a:ext cx="6172198" cy="2107679"/>
        </p:xfrm>
        <a:graphic>
          <a:graphicData uri="http://schemas.openxmlformats.org/drawingml/2006/table">
            <a:tbl>
              <a:tblPr/>
              <a:tblGrid>
                <a:gridCol w="958415"/>
                <a:gridCol w="670891"/>
                <a:gridCol w="709228"/>
                <a:gridCol w="1060647"/>
                <a:gridCol w="971195"/>
                <a:gridCol w="843406"/>
                <a:gridCol w="958416"/>
              </a:tblGrid>
              <a:tr h="199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PSAT (2014 and earlier)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PSAT (2015 and after)*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2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Critical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Reading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Math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Writing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Critical Reading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79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Required Score</a:t>
                      </a: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24.5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486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*Pending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final review of official documentation regarding the 2015 PSAT update.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453923"/>
              </p:ext>
            </p:extLst>
          </p:nvPr>
        </p:nvGraphicFramePr>
        <p:xfrm>
          <a:off x="342900" y="7620000"/>
          <a:ext cx="6172200" cy="1294966"/>
        </p:xfrm>
        <a:graphic>
          <a:graphicData uri="http://schemas.openxmlformats.org/drawingml/2006/table">
            <a:tbl>
              <a:tblPr/>
              <a:tblGrid>
                <a:gridCol w="1049692"/>
                <a:gridCol w="587830"/>
                <a:gridCol w="587829"/>
                <a:gridCol w="632149"/>
                <a:gridCol w="711459"/>
                <a:gridCol w="587829"/>
                <a:gridCol w="671804"/>
                <a:gridCol w="1343608"/>
              </a:tblGrid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NC DAP - Math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 DAP - English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68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Module 1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Module 2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Module 3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Module 4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Module 5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Module 6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Combined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Score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511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Required Score</a:t>
                      </a: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86" marR="9486" marT="9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66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6477000" cy="3200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00" b="1" dirty="0" smtClean="0"/>
              <a:t>Associate in Arts</a:t>
            </a:r>
          </a:p>
          <a:p>
            <a:pPr marL="0" indent="0" algn="ctr">
              <a:buNone/>
            </a:pPr>
            <a:r>
              <a:rPr lang="en-US" sz="1200" b="1" dirty="0" smtClean="0"/>
              <a:t>Career &amp; College Promise College Transfer Pathway</a:t>
            </a:r>
          </a:p>
          <a:p>
            <a:pPr marL="0" indent="0" algn="ctr">
              <a:buNone/>
            </a:pPr>
            <a:endParaRPr lang="en-US" sz="500" b="1" dirty="0" smtClean="0"/>
          </a:p>
          <a:p>
            <a:pPr marL="0" indent="0">
              <a:buNone/>
            </a:pPr>
            <a:r>
              <a:rPr lang="en-US" sz="1200" dirty="0" smtClean="0"/>
              <a:t>The Associate in Arts College Transfer Pathway (AACTP) is designed for high school juniors and seniors who wish to begin study toward the Associate in Arts degree and a baccalaureate degree in a non-STEM major. The AACTP is a structured set of courses included in the Comprehensive Articulation Agreement (CAA) between the University of North Carolina Community College System.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General Education (31-32 SHC)</a:t>
            </a:r>
          </a:p>
          <a:p>
            <a:pPr marL="0" indent="0">
              <a:buNone/>
            </a:pPr>
            <a:r>
              <a:rPr lang="en-US" sz="1200" dirty="0" smtClean="0"/>
              <a:t>The general education requirement includes study in courses selected from the Universal General Education Transfer Component (UGETC) component of the Comprehensive Articulation Agreement. </a:t>
            </a:r>
            <a:r>
              <a:rPr lang="en-US" sz="1200" i="1" dirty="0" smtClean="0"/>
              <a:t> (All Universal General Education Transfer Component courses in which the student earns a grade of “C” or better will transfer for equivalency credit up to the distribution limits detailed in the CAA.)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228910"/>
              </p:ext>
            </p:extLst>
          </p:nvPr>
        </p:nvGraphicFramePr>
        <p:xfrm>
          <a:off x="304800" y="2971800"/>
          <a:ext cx="6324600" cy="5524500"/>
        </p:xfrm>
        <a:graphic>
          <a:graphicData uri="http://schemas.openxmlformats.org/drawingml/2006/table">
            <a:tbl>
              <a:tblPr/>
              <a:tblGrid>
                <a:gridCol w="2491019"/>
                <a:gridCol w="3057160"/>
                <a:gridCol w="776421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English Composition (6 SHC)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following two English </a:t>
                      </a:r>
                      <a:r>
                        <a:rPr lang="en-US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composition </a:t>
                      </a: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courses are required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Writing and Inquiry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Writing/Research in the Disciplines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Humanities/Fine Arts/Communications (9SHC)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three from the following from at least two different disciplines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231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Speaking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Appreciation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History Survey 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115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History Survey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231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Literature 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232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Literature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 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Music Appreciation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 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Introduction to Jazz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PHI 240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Introduction to Ethics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Social/Behavioral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Sciences (9SHC)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three from the following from at least two different disciplines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 251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Principles of Microeconomics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 252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Principles of Macroeconomics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World Civilizations 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World Civilizations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History 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History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 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Government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 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Psychology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 210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Introduction to Sociology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2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2196"/>
              </p:ext>
            </p:extLst>
          </p:nvPr>
        </p:nvGraphicFramePr>
        <p:xfrm>
          <a:off x="304801" y="533414"/>
          <a:ext cx="6172199" cy="7832364"/>
        </p:xfrm>
        <a:graphic>
          <a:graphicData uri="http://schemas.openxmlformats.org/drawingml/2006/table">
            <a:tbl>
              <a:tblPr/>
              <a:tblGrid>
                <a:gridCol w="2430994"/>
                <a:gridCol w="2983493"/>
                <a:gridCol w="757712"/>
              </a:tblGrid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(3-4 SHC)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one from the following: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143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Quantitative Literacy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152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Statistical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Methods I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171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Precalculus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Algebra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Natural Sciences (4SHC)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one from the following: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 111 &amp; AST 111A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Descriptive Astronomy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Descriptive Astronomy Lab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 151 &amp; AST 151A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Astronomy I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Astronomy I Lab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 110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Principles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Biology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 111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Biology I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CHM 151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Chemistry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 110 &amp; PHY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Conceptual Physics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Conceptual Physics Lab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 Education Hours Required 31-32 SHC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Required Hours (1 SHC)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 Transition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following course is required: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 122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Transfer Success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87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Semester Hours Credit (SHC) in Program: 32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08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28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school students in the CCP College Transfer Pathway leading to the Associate in Arts must complete the entire pathway before taking additional courses in the Associates in Arts degree.</a:t>
                      </a:r>
                    </a:p>
                  </a:txBody>
                  <a:tcPr marL="7828" marR="7828" marT="7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307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*OPTIONAL GENERAL EDUCATION HOURS (0-8 SHC)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student may take up to 8 SHC of foreign language courses and accompanying labs, in a single language, designated as General Education in the CAA as a part of this pathway.  These courses are not a part of the Universal General Education Transfer Component.  Students who complete these courses with a grade of “C” or better will receive transfer credit.  The receiving university will determine whether the courses will count as general education, pre-major, or elective credit.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SPA 111                                Elementary Spanish I                                      (3 SHC)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SPA 112                                Elementary Spanish II                                    (3 SHC)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28" marR="7828" marT="78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61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1"/>
            <a:ext cx="6172200" cy="3200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00" b="1" dirty="0" smtClean="0"/>
              <a:t>Associate in Science</a:t>
            </a:r>
          </a:p>
          <a:p>
            <a:pPr marL="0" indent="0" algn="ctr">
              <a:buNone/>
            </a:pPr>
            <a:r>
              <a:rPr lang="en-US" sz="1200" b="1" dirty="0" smtClean="0"/>
              <a:t>Career &amp; College Promise College Transfer Pathway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The Associate in Science College Transfer Pathway (ASCTP) is designed for high school juniors and seniors who wish to begin study toward the Associate in Science degree and a baccalaureate degree in a STEM or technical major. The ASCTP is a structured set of courses included in the Comprehensive Articulation Agreement (CAA) between the University of North Carolina Community College System.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General Education (34 SHC)</a:t>
            </a:r>
          </a:p>
          <a:p>
            <a:pPr marL="0" indent="0">
              <a:buNone/>
            </a:pPr>
            <a:r>
              <a:rPr lang="en-US" sz="1200" dirty="0" smtClean="0"/>
              <a:t>The general education requirement includes study in courses selected from the Universal General Education Transfer Component (UGETC) component of the Comprehensive Articulation Agreement. </a:t>
            </a:r>
            <a:r>
              <a:rPr lang="en-US" sz="1200" i="1" dirty="0" smtClean="0"/>
              <a:t> (All Universal General Education Transfer Component courses in which the student earns a grade of “C” or better will transfer for equivalency credit up to the distribution limits detailed in the CAA.)</a:t>
            </a:r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823402"/>
              </p:ext>
            </p:extLst>
          </p:nvPr>
        </p:nvGraphicFramePr>
        <p:xfrm>
          <a:off x="381000" y="3570890"/>
          <a:ext cx="6248400" cy="5116830"/>
        </p:xfrm>
        <a:graphic>
          <a:graphicData uri="http://schemas.openxmlformats.org/drawingml/2006/table">
            <a:tbl>
              <a:tblPr/>
              <a:tblGrid>
                <a:gridCol w="2461007"/>
                <a:gridCol w="3020326"/>
                <a:gridCol w="76706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English Composition (6 SHC)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following two English </a:t>
                      </a:r>
                      <a:r>
                        <a:rPr lang="en-US" sz="9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composition </a:t>
                      </a:r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courses are required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Writing and Inquiry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Writing/Research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the Disciplines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Humanities/Fine Arts/Communications (6 SHC)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three from the following from at least two different disciplines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231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Speaking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Appreciation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History Survey 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115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 History Survey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231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Literature 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232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Literature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241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British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Literature 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 242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British Literature 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 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Music Appreciation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 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Introduction to Jazz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PHI 240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Introduction to Ethics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(8 SHC)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two from the following: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171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Precalculus Algebra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Precalculus Trigonometry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263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Brief Calculus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Calculus 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 272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Calculus II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35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34377"/>
              </p:ext>
            </p:extLst>
          </p:nvPr>
        </p:nvGraphicFramePr>
        <p:xfrm>
          <a:off x="228600" y="304796"/>
          <a:ext cx="6400799" cy="8794430"/>
        </p:xfrm>
        <a:graphic>
          <a:graphicData uri="http://schemas.openxmlformats.org/drawingml/2006/table">
            <a:tbl>
              <a:tblPr/>
              <a:tblGrid>
                <a:gridCol w="2518548"/>
                <a:gridCol w="3095972"/>
                <a:gridCol w="786279"/>
              </a:tblGrid>
              <a:tr h="16124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social/Behavioral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Sciences (6 SHC)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two from the following from at least two different disciplines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 251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Principles of Microeconomics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 252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Principles of Macroeconomics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111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World Civilizations 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112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World Civilizations II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131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History 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 132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History II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 120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American Government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 150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Psychology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SOC 210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Introduction to Sociology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Natural Sciences (8 SHC)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 8 SHC from the following courses: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 151 &amp; AST 151A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Astronomy 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Astronomy I Lab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 110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Principles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Biology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 111 &amp; BIO 112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Biology 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Biology II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CHM 151 &amp; CHM 152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Chemistry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Chemistry II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 110 &amp; PHY 110A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Conceptual Physics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Conceptual Physics Lab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 151 &amp; PHY 152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Physics 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Physics II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 251 &amp; PHY 252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Physics 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Physics II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 Education Hours Required 34 SHC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Required Hours (1 SHC)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Academic Transition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following course is required: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 122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Transfer Success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249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Semester Hours Credit (SHC) in Program: 35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249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76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school students in the CCP College Transfer Pathway leading to the Associate in Arts must complete the entire pathway before taking additional courses in the Associates in Arts degree.</a:t>
                      </a:r>
                    </a:p>
                  </a:txBody>
                  <a:tcPr marL="6090" marR="6090" marT="6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705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*OPTIONAL GENERAL EDUCATION HOURS (0-8 SHC)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student may take up to 8 SHC of foreign language courses and accompanying labs, in a single language, designated as General Education in the CAA as a part of this pathway.  These courses are not a part of the Universal General Education Transfer Component.  Students who complete these courses with a grade of “C” or better will receive transfer credit.  The receiving university will determine whether the courses will count as general education, pre-major, or elective credit.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SPA 111                                Elementary Spanish I                                      (3 SHC)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SPA 112                                Elementary Spanish II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 SHC)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90" marR="6090" marT="609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11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562600" y="0"/>
            <a:ext cx="1295400" cy="91440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6080"/>
              </p:ext>
            </p:extLst>
          </p:nvPr>
        </p:nvGraphicFramePr>
        <p:xfrm>
          <a:off x="228600" y="914400"/>
          <a:ext cx="5172075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Worksheet" r:id="rId4" imgW="5171965" imgH="5438880" progId="Excel.Sheet.12">
                  <p:embed/>
                </p:oleObj>
              </mc:Choice>
              <mc:Fallback>
                <p:oleObj name="Worksheet" r:id="rId4" imgW="5171965" imgH="54388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914400"/>
                        <a:ext cx="5172075" cy="543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06553"/>
              </p:ext>
            </p:extLst>
          </p:nvPr>
        </p:nvGraphicFramePr>
        <p:xfrm>
          <a:off x="238125" y="6562725"/>
          <a:ext cx="517207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Worksheet" r:id="rId7" imgW="5171965" imgH="1971810" progId="Excel.Sheet.12">
                  <p:embed/>
                </p:oleObj>
              </mc:Choice>
              <mc:Fallback>
                <p:oleObj name="Worksheet" r:id="rId7" imgW="5171965" imgH="1971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8125" y="6562725"/>
                        <a:ext cx="5172075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074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-76200"/>
            <a:ext cx="1295400" cy="93726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04734"/>
              </p:ext>
            </p:extLst>
          </p:nvPr>
        </p:nvGraphicFramePr>
        <p:xfrm>
          <a:off x="1457325" y="1038225"/>
          <a:ext cx="5172075" cy="696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Worksheet" r:id="rId4" imgW="5171965" imgH="6962760" progId="Excel.Sheet.12">
                  <p:embed/>
                </p:oleObj>
              </mc:Choice>
              <mc:Fallback>
                <p:oleObj name="Worksheet" r:id="rId4" imgW="5171965" imgH="69627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7325" y="1038225"/>
                        <a:ext cx="5172075" cy="696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27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562600" y="0"/>
            <a:ext cx="1295400" cy="9144000"/>
          </a:xfrm>
          <a:custGeom>
            <a:avLst/>
            <a:gdLst>
              <a:gd name="T0" fmla="+- 0 9720 9720"/>
              <a:gd name="T1" fmla="*/ T0 w 2160"/>
              <a:gd name="T2" fmla="*/ 15840 h 15840"/>
              <a:gd name="T3" fmla="+- 0 11880 9720"/>
              <a:gd name="T4" fmla="*/ T3 w 2160"/>
              <a:gd name="T5" fmla="*/ 15840 h 15840"/>
              <a:gd name="T6" fmla="+- 0 11880 9720"/>
              <a:gd name="T7" fmla="*/ T6 w 2160"/>
              <a:gd name="T8" fmla="*/ 0 h 15840"/>
              <a:gd name="T9" fmla="+- 0 9720 9720"/>
              <a:gd name="T10" fmla="*/ T9 w 2160"/>
              <a:gd name="T11" fmla="*/ 0 h 15840"/>
              <a:gd name="T12" fmla="+- 0 9720 9720"/>
              <a:gd name="T13" fmla="*/ T12 w 2160"/>
              <a:gd name="T14" fmla="*/ 15840 h 1584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2160" h="15840">
                <a:moveTo>
                  <a:pt x="0" y="15840"/>
                </a:moveTo>
                <a:lnTo>
                  <a:pt x="2160" y="15840"/>
                </a:lnTo>
                <a:lnTo>
                  <a:pt x="2160" y="0"/>
                </a:lnTo>
                <a:lnTo>
                  <a:pt x="0" y="0"/>
                </a:lnTo>
                <a:lnTo>
                  <a:pt x="0" y="15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rot="0" vert="vert" wrap="square" lIns="91440" tIns="45720" rIns="91440" bIns="45720" anchor="ctr" anchorCtr="1" upright="1"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Career &amp; Technical Education Pathway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PROGRAMS OF STUDY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388583"/>
              </p:ext>
            </p:extLst>
          </p:nvPr>
        </p:nvGraphicFramePr>
        <p:xfrm>
          <a:off x="304800" y="962025"/>
          <a:ext cx="5172075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Worksheet" r:id="rId4" imgW="5171965" imgH="5210190" progId="Excel.Sheet.12">
                  <p:embed/>
                </p:oleObj>
              </mc:Choice>
              <mc:Fallback>
                <p:oleObj name="Worksheet" r:id="rId4" imgW="5171965" imgH="5210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962025"/>
                        <a:ext cx="5172075" cy="5210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899163"/>
              </p:ext>
            </p:extLst>
          </p:nvPr>
        </p:nvGraphicFramePr>
        <p:xfrm>
          <a:off x="314325" y="6400800"/>
          <a:ext cx="517207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Worksheet" r:id="rId7" imgW="5171965" imgH="2162160" progId="Excel.Sheet.12">
                  <p:embed/>
                </p:oleObj>
              </mc:Choice>
              <mc:Fallback>
                <p:oleObj name="Worksheet" r:id="rId7" imgW="5171965" imgH="2162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325" y="6400800"/>
                        <a:ext cx="5172075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670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1355</Words>
  <Application>Microsoft Macintosh PowerPoint</Application>
  <PresentationFormat>On-screen Show (4:3)</PresentationFormat>
  <Paragraphs>378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RCCC.edu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Ashlinn Trexler</cp:lastModifiedBy>
  <cp:revision>67</cp:revision>
  <cp:lastPrinted>2016-01-29T15:01:21Z</cp:lastPrinted>
  <dcterms:created xsi:type="dcterms:W3CDTF">2014-04-03T17:07:41Z</dcterms:created>
  <dcterms:modified xsi:type="dcterms:W3CDTF">2016-03-07T15:15:38Z</dcterms:modified>
</cp:coreProperties>
</file>