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32781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-647700" y="4953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457644" y="-138499"/>
            <a:ext cx="13504629" cy="90030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ncresidency.cfnc.org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fafsa.ed.gov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fnc.org" TargetMode="External"/><Relationship Id="rId3" Type="http://schemas.openxmlformats.org/officeDocument/2006/relationships/hyperlink" Target="https://www.finaid.ucsb.edu/fafsasimplification/index.html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fnc.org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fnc.org" TargetMode="External"/><Relationship Id="rId3" Type="http://schemas.openxmlformats.org/officeDocument/2006/relationships/hyperlink" Target="https://studentaid.ed.gov/sa/" TargetMode="External"/><Relationship Id="rId4" Type="http://schemas.openxmlformats.org/officeDocument/2006/relationships/hyperlink" Target="http://www.fafsa.ed.gov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arsonguidance.weebly.com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fnc.org" TargetMode="External"/><Relationship Id="rId3" Type="http://schemas.openxmlformats.org/officeDocument/2006/relationships/hyperlink" Target="http://www.finaid.com" TargetMode="External"/><Relationship Id="rId4" Type="http://schemas.openxmlformats.org/officeDocument/2006/relationships/hyperlink" Target="http://www.fastweb.com" TargetMode="External"/><Relationship Id="rId5" Type="http://schemas.openxmlformats.org/officeDocument/2006/relationships/hyperlink" Target="http://www.petersons.com" TargetMode="External"/><Relationship Id="rId6" Type="http://schemas.openxmlformats.org/officeDocument/2006/relationships/hyperlink" Target="http://www.scholarships.com" TargetMode="Externa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hyperlink" Target="http://www.act.org" TargetMode="External"/><Relationship Id="rId4" Type="http://schemas.openxmlformats.org/officeDocument/2006/relationships/hyperlink" Target="http://www.collegeboard.org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fnc.org" TargetMode="External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fnc.org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Image Gallery"/>
          <p:cNvGrpSpPr/>
          <p:nvPr/>
        </p:nvGrpSpPr>
        <p:grpSpPr>
          <a:xfrm>
            <a:off x="1910027" y="1548402"/>
            <a:ext cx="9184746" cy="5834532"/>
            <a:chOff x="0" y="109069"/>
            <a:chExt cx="9184745" cy="5834530"/>
          </a:xfrm>
        </p:grpSpPr>
        <p:pic>
          <p:nvPicPr>
            <p:cNvPr id="119" name="Screenshot 2023-08-22 at 9.58.59 AM.png" descr="Screenshot 2023-08-22 at 9.58.59 A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109069"/>
              <a:ext cx="9184746" cy="53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Caption"/>
            <p:cNvSpPr/>
            <p:nvPr/>
          </p:nvSpPr>
          <p:spPr>
            <a:xfrm>
              <a:off x="0" y="5613400"/>
              <a:ext cx="9184746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Caption</a:t>
              </a:r>
            </a:p>
          </p:txBody>
        </p:sp>
      </p:grpSp>
      <p:sp>
        <p:nvSpPr>
          <p:cNvPr id="122" name="All About the College Application Process"/>
          <p:cNvSpPr txBox="1"/>
          <p:nvPr>
            <p:ph type="ctrTitle"/>
          </p:nvPr>
        </p:nvSpPr>
        <p:spPr>
          <a:xfrm>
            <a:off x="1532830" y="6375400"/>
            <a:ext cx="10464801" cy="3302000"/>
          </a:xfrm>
          <a:prstGeom prst="rect">
            <a:avLst/>
          </a:prstGeom>
        </p:spPr>
        <p:txBody>
          <a:bodyPr/>
          <a:lstStyle/>
          <a:p>
            <a:pPr defTabSz="414781">
              <a:defRPr sz="5680"/>
            </a:pPr>
          </a:p>
          <a:p>
            <a:pPr defTabSz="414781">
              <a:defRPr sz="568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All About the College Application Process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FNC Homepage"/>
          <p:cNvSpPr txBox="1"/>
          <p:nvPr>
            <p:ph type="title"/>
          </p:nvPr>
        </p:nvSpPr>
        <p:spPr>
          <a:xfrm>
            <a:off x="952500" y="120760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CFNC Homepage</a:t>
            </a:r>
          </a:p>
        </p:txBody>
      </p:sp>
      <p:pic>
        <p:nvPicPr>
          <p:cNvPr id="157" name="Screen Shot 2022-08-30 at 9.17.15 AM.png" descr="Screen Shot 2022-08-30 at 9.17.1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87104"/>
            <a:ext cx="13004801" cy="6903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FN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CFNC</a:t>
            </a:r>
          </a:p>
        </p:txBody>
      </p:sp>
      <p:sp>
        <p:nvSpPr>
          <p:cNvPr id="160" name="Apply to Colleg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Apply to College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Application Hub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Start Application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Request Transcript</a:t>
            </a:r>
          </a:p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This is how students will request transcripts sent to any NC school. Will automatically send final transcript at end of senior year. </a:t>
            </a:r>
          </a:p>
        </p:txBody>
      </p:sp>
      <p:pic>
        <p:nvPicPr>
          <p:cNvPr id="161" name="Screen Shot 2022-08-30 at 9.17.49 AM.png" descr="Screen Shot 2022-08-30 at 9.17.4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0976" y="2454792"/>
            <a:ext cx="6354379" cy="3438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pplying for Admi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Applying for Admission</a:t>
            </a:r>
          </a:p>
        </p:txBody>
      </p:sp>
      <p:sp>
        <p:nvSpPr>
          <p:cNvPr id="164" name="Meet deadline for colleges in which you are interest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3800"/>
              </a:spcBef>
              <a:defRPr b="1" sz="3496">
                <a:latin typeface="Helvetica"/>
                <a:ea typeface="Helvetica"/>
                <a:cs typeface="Helvetica"/>
                <a:sym typeface="Helvetica"/>
              </a:defRPr>
            </a:pPr>
            <a:r>
              <a:t>Meet deadline for colleges in which you are interested</a:t>
            </a:r>
          </a:p>
          <a:p>
            <a:pPr marL="408940" indent="-408940" defTabSz="537463">
              <a:spcBef>
                <a:spcPts val="3800"/>
              </a:spcBef>
              <a:defRPr b="1" sz="3496">
                <a:latin typeface="Helvetica"/>
                <a:ea typeface="Helvetica"/>
                <a:cs typeface="Helvetica"/>
                <a:sym typeface="Helvetica"/>
              </a:defRPr>
            </a:pPr>
            <a:r>
              <a:t>Complete all questions accurately and completely </a:t>
            </a:r>
          </a:p>
          <a:p>
            <a:pPr marL="408940" indent="-408940" defTabSz="537463">
              <a:spcBef>
                <a:spcPts val="3800"/>
              </a:spcBef>
              <a:defRPr b="1" sz="3496">
                <a:latin typeface="Helvetica"/>
                <a:ea typeface="Helvetica"/>
                <a:cs typeface="Helvetica"/>
                <a:sym typeface="Helvetica"/>
              </a:defRPr>
            </a:pPr>
            <a:r>
              <a:t>Give time for people to write letter of recommendation</a:t>
            </a:r>
          </a:p>
          <a:p>
            <a:pPr marL="408940" indent="-408940" defTabSz="537463">
              <a:spcBef>
                <a:spcPts val="3800"/>
              </a:spcBef>
              <a:defRPr b="1" sz="3496">
                <a:latin typeface="Helvetica"/>
                <a:ea typeface="Helvetica"/>
                <a:cs typeface="Helvetica"/>
                <a:sym typeface="Helvetica"/>
              </a:defRPr>
            </a:pPr>
            <a:r>
              <a:t>Spell Check</a:t>
            </a:r>
          </a:p>
          <a:p>
            <a:pPr marL="408940" indent="-408940" defTabSz="537463">
              <a:spcBef>
                <a:spcPts val="3800"/>
              </a:spcBef>
              <a:defRPr b="1" sz="3496">
                <a:solidFill>
                  <a:srgbClr val="C0150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Save all documents for your records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push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xtra Curricul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Extra Curricular</a:t>
            </a:r>
          </a:p>
        </p:txBody>
      </p:sp>
      <p:sp>
        <p:nvSpPr>
          <p:cNvPr id="167" name="Demonstrated Leadership…"/>
          <p:cNvSpPr txBox="1"/>
          <p:nvPr>
            <p:ph type="body" sz="half" idx="1"/>
          </p:nvPr>
        </p:nvSpPr>
        <p:spPr>
          <a:xfrm>
            <a:off x="6718300" y="1937079"/>
            <a:ext cx="5334000" cy="6286501"/>
          </a:xfrm>
          <a:prstGeom prst="rect">
            <a:avLst/>
          </a:prstGeom>
        </p:spPr>
        <p:txBody>
          <a:bodyPr/>
          <a:lstStyle/>
          <a:p>
            <a:pPr>
              <a:defRPr b="1"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Demonstrated Leadership</a:t>
            </a:r>
          </a:p>
          <a:p>
            <a:pPr>
              <a:defRPr b="1"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Length of participation </a:t>
            </a:r>
          </a:p>
          <a:p>
            <a:pPr>
              <a:defRPr b="1"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Accomplishments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1" b="4"/>
          <a:stretch>
            <a:fillRect/>
          </a:stretch>
        </p:blipFill>
        <p:spPr>
          <a:xfrm>
            <a:off x="932754" y="3371128"/>
            <a:ext cx="4844654" cy="38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23"/>
                </a:lnTo>
                <a:lnTo>
                  <a:pt x="0" y="331"/>
                </a:lnTo>
                <a:cubicBezTo>
                  <a:pt x="0" y="519"/>
                  <a:pt x="16" y="596"/>
                  <a:pt x="62" y="608"/>
                </a:cubicBezTo>
                <a:cubicBezTo>
                  <a:pt x="105" y="612"/>
                  <a:pt x="173" y="575"/>
                  <a:pt x="331" y="477"/>
                </a:cubicBezTo>
                <a:cubicBezTo>
                  <a:pt x="555" y="338"/>
                  <a:pt x="906" y="260"/>
                  <a:pt x="1247" y="247"/>
                </a:cubicBezTo>
                <a:cubicBezTo>
                  <a:pt x="1473" y="239"/>
                  <a:pt x="1695" y="253"/>
                  <a:pt x="1869" y="312"/>
                </a:cubicBezTo>
                <a:cubicBezTo>
                  <a:pt x="2156" y="409"/>
                  <a:pt x="2511" y="690"/>
                  <a:pt x="2670" y="917"/>
                </a:cubicBezTo>
                <a:lnTo>
                  <a:pt x="2674" y="919"/>
                </a:lnTo>
                <a:lnTo>
                  <a:pt x="2794" y="1047"/>
                </a:lnTo>
                <a:lnTo>
                  <a:pt x="2640" y="1525"/>
                </a:lnTo>
                <a:cubicBezTo>
                  <a:pt x="2587" y="1722"/>
                  <a:pt x="2561" y="1850"/>
                  <a:pt x="2463" y="2152"/>
                </a:cubicBezTo>
                <a:cubicBezTo>
                  <a:pt x="2394" y="2366"/>
                  <a:pt x="2349" y="2543"/>
                  <a:pt x="2311" y="2702"/>
                </a:cubicBezTo>
                <a:cubicBezTo>
                  <a:pt x="2363" y="2484"/>
                  <a:pt x="2459" y="2214"/>
                  <a:pt x="2525" y="2101"/>
                </a:cubicBezTo>
                <a:cubicBezTo>
                  <a:pt x="2642" y="1902"/>
                  <a:pt x="2650" y="1906"/>
                  <a:pt x="2918" y="2143"/>
                </a:cubicBezTo>
                <a:cubicBezTo>
                  <a:pt x="3188" y="2383"/>
                  <a:pt x="3189" y="2389"/>
                  <a:pt x="3047" y="2669"/>
                </a:cubicBezTo>
                <a:cubicBezTo>
                  <a:pt x="2968" y="2826"/>
                  <a:pt x="2823" y="3064"/>
                  <a:pt x="2727" y="3197"/>
                </a:cubicBezTo>
                <a:cubicBezTo>
                  <a:pt x="2423" y="3615"/>
                  <a:pt x="2206" y="3453"/>
                  <a:pt x="2267" y="2943"/>
                </a:cubicBezTo>
                <a:cubicBezTo>
                  <a:pt x="2207" y="3314"/>
                  <a:pt x="2264" y="3494"/>
                  <a:pt x="2461" y="3494"/>
                </a:cubicBezTo>
                <a:cubicBezTo>
                  <a:pt x="2553" y="3494"/>
                  <a:pt x="2751" y="3277"/>
                  <a:pt x="2921" y="2990"/>
                </a:cubicBezTo>
                <a:cubicBezTo>
                  <a:pt x="3086" y="2713"/>
                  <a:pt x="3248" y="2510"/>
                  <a:pt x="3286" y="2539"/>
                </a:cubicBezTo>
                <a:cubicBezTo>
                  <a:pt x="3401" y="2628"/>
                  <a:pt x="3359" y="3198"/>
                  <a:pt x="3212" y="3650"/>
                </a:cubicBezTo>
                <a:cubicBezTo>
                  <a:pt x="3181" y="3752"/>
                  <a:pt x="3140" y="3837"/>
                  <a:pt x="3100" y="3920"/>
                </a:cubicBezTo>
                <a:cubicBezTo>
                  <a:pt x="3071" y="3982"/>
                  <a:pt x="3040" y="4045"/>
                  <a:pt x="3006" y="4097"/>
                </a:cubicBezTo>
                <a:cubicBezTo>
                  <a:pt x="2976" y="4142"/>
                  <a:pt x="2942" y="4182"/>
                  <a:pt x="2907" y="4221"/>
                </a:cubicBezTo>
                <a:cubicBezTo>
                  <a:pt x="2839" y="4301"/>
                  <a:pt x="2762" y="4370"/>
                  <a:pt x="2675" y="4424"/>
                </a:cubicBezTo>
                <a:cubicBezTo>
                  <a:pt x="2666" y="4429"/>
                  <a:pt x="2658" y="4434"/>
                  <a:pt x="2649" y="4439"/>
                </a:cubicBezTo>
                <a:cubicBezTo>
                  <a:pt x="2529" y="4509"/>
                  <a:pt x="2397" y="4565"/>
                  <a:pt x="2235" y="4592"/>
                </a:cubicBezTo>
                <a:cubicBezTo>
                  <a:pt x="1944" y="4640"/>
                  <a:pt x="1846" y="4721"/>
                  <a:pt x="1681" y="5047"/>
                </a:cubicBezTo>
                <a:cubicBezTo>
                  <a:pt x="1479" y="5446"/>
                  <a:pt x="1261" y="5710"/>
                  <a:pt x="1040" y="5858"/>
                </a:cubicBezTo>
                <a:cubicBezTo>
                  <a:pt x="977" y="5901"/>
                  <a:pt x="913" y="5941"/>
                  <a:pt x="849" y="5962"/>
                </a:cubicBezTo>
                <a:cubicBezTo>
                  <a:pt x="686" y="6024"/>
                  <a:pt x="521" y="6004"/>
                  <a:pt x="347" y="5918"/>
                </a:cubicBezTo>
                <a:cubicBezTo>
                  <a:pt x="279" y="5897"/>
                  <a:pt x="186" y="5884"/>
                  <a:pt x="150" y="5865"/>
                </a:cubicBezTo>
                <a:cubicBezTo>
                  <a:pt x="75" y="5823"/>
                  <a:pt x="40" y="6109"/>
                  <a:pt x="21" y="7301"/>
                </a:cubicBezTo>
                <a:lnTo>
                  <a:pt x="1313" y="7332"/>
                </a:lnTo>
                <a:lnTo>
                  <a:pt x="2624" y="7361"/>
                </a:lnTo>
                <a:lnTo>
                  <a:pt x="2624" y="9243"/>
                </a:lnTo>
                <a:lnTo>
                  <a:pt x="2624" y="11124"/>
                </a:lnTo>
                <a:lnTo>
                  <a:pt x="1872" y="11152"/>
                </a:lnTo>
                <a:cubicBezTo>
                  <a:pt x="1311" y="11176"/>
                  <a:pt x="1118" y="11224"/>
                  <a:pt x="1118" y="11331"/>
                </a:cubicBezTo>
                <a:cubicBezTo>
                  <a:pt x="1118" y="11411"/>
                  <a:pt x="1199" y="11500"/>
                  <a:pt x="1299" y="11533"/>
                </a:cubicBezTo>
                <a:cubicBezTo>
                  <a:pt x="1486" y="11594"/>
                  <a:pt x="1494" y="11663"/>
                  <a:pt x="1387" y="11718"/>
                </a:cubicBezTo>
                <a:cubicBezTo>
                  <a:pt x="2186" y="11723"/>
                  <a:pt x="2504" y="11757"/>
                  <a:pt x="2576" y="11866"/>
                </a:cubicBezTo>
                <a:cubicBezTo>
                  <a:pt x="2746" y="12122"/>
                  <a:pt x="2557" y="12163"/>
                  <a:pt x="1246" y="12151"/>
                </a:cubicBezTo>
                <a:lnTo>
                  <a:pt x="5" y="12140"/>
                </a:lnTo>
                <a:cubicBezTo>
                  <a:pt x="4" y="12611"/>
                  <a:pt x="0" y="12817"/>
                  <a:pt x="0" y="13656"/>
                </a:cubicBezTo>
                <a:cubicBezTo>
                  <a:pt x="0" y="13676"/>
                  <a:pt x="0" y="13671"/>
                  <a:pt x="0" y="13691"/>
                </a:cubicBezTo>
                <a:lnTo>
                  <a:pt x="0" y="16712"/>
                </a:lnTo>
                <a:lnTo>
                  <a:pt x="0" y="16869"/>
                </a:lnTo>
                <a:lnTo>
                  <a:pt x="0" y="21600"/>
                </a:lnTo>
                <a:lnTo>
                  <a:pt x="9955" y="21600"/>
                </a:lnTo>
                <a:cubicBezTo>
                  <a:pt x="17939" y="21600"/>
                  <a:pt x="19883" y="21575"/>
                  <a:pt x="19769" y="21467"/>
                </a:cubicBezTo>
                <a:cubicBezTo>
                  <a:pt x="19566" y="21277"/>
                  <a:pt x="19431" y="20684"/>
                  <a:pt x="19392" y="20093"/>
                </a:cubicBezTo>
                <a:cubicBezTo>
                  <a:pt x="19390" y="20076"/>
                  <a:pt x="19387" y="20059"/>
                  <a:pt x="19386" y="20042"/>
                </a:cubicBezTo>
                <a:cubicBezTo>
                  <a:pt x="19386" y="20034"/>
                  <a:pt x="19387" y="20028"/>
                  <a:pt x="19386" y="20020"/>
                </a:cubicBezTo>
                <a:cubicBezTo>
                  <a:pt x="19368" y="19661"/>
                  <a:pt x="19378" y="19305"/>
                  <a:pt x="19454" y="19054"/>
                </a:cubicBezTo>
                <a:cubicBezTo>
                  <a:pt x="19504" y="18888"/>
                  <a:pt x="19683" y="18577"/>
                  <a:pt x="19850" y="18363"/>
                </a:cubicBezTo>
                <a:cubicBezTo>
                  <a:pt x="20150" y="17977"/>
                  <a:pt x="20152" y="17969"/>
                  <a:pt x="20016" y="17642"/>
                </a:cubicBezTo>
                <a:lnTo>
                  <a:pt x="19891" y="17333"/>
                </a:lnTo>
                <a:cubicBezTo>
                  <a:pt x="19880" y="17327"/>
                  <a:pt x="19867" y="17328"/>
                  <a:pt x="19855" y="17326"/>
                </a:cubicBezTo>
                <a:lnTo>
                  <a:pt x="19599" y="17516"/>
                </a:lnTo>
                <a:cubicBezTo>
                  <a:pt x="19445" y="17629"/>
                  <a:pt x="19166" y="17750"/>
                  <a:pt x="18976" y="17788"/>
                </a:cubicBezTo>
                <a:cubicBezTo>
                  <a:pt x="18762" y="17831"/>
                  <a:pt x="18660" y="17800"/>
                  <a:pt x="18564" y="17715"/>
                </a:cubicBezTo>
                <a:cubicBezTo>
                  <a:pt x="18563" y="17715"/>
                  <a:pt x="18562" y="17716"/>
                  <a:pt x="18562" y="17715"/>
                </a:cubicBezTo>
                <a:cubicBezTo>
                  <a:pt x="18560" y="17714"/>
                  <a:pt x="18560" y="17714"/>
                  <a:pt x="18558" y="17713"/>
                </a:cubicBezTo>
                <a:cubicBezTo>
                  <a:pt x="18527" y="17685"/>
                  <a:pt x="18496" y="17675"/>
                  <a:pt x="18463" y="17629"/>
                </a:cubicBezTo>
                <a:cubicBezTo>
                  <a:pt x="18329" y="17444"/>
                  <a:pt x="18314" y="17359"/>
                  <a:pt x="18392" y="17203"/>
                </a:cubicBezTo>
                <a:cubicBezTo>
                  <a:pt x="18517" y="16953"/>
                  <a:pt x="18339" y="16603"/>
                  <a:pt x="18040" y="16509"/>
                </a:cubicBezTo>
                <a:cubicBezTo>
                  <a:pt x="17945" y="16479"/>
                  <a:pt x="17843" y="16387"/>
                  <a:pt x="17741" y="16275"/>
                </a:cubicBezTo>
                <a:cubicBezTo>
                  <a:pt x="17712" y="16246"/>
                  <a:pt x="17687" y="16235"/>
                  <a:pt x="17652" y="16188"/>
                </a:cubicBezTo>
                <a:cubicBezTo>
                  <a:pt x="17636" y="16166"/>
                  <a:pt x="17639" y="16152"/>
                  <a:pt x="17626" y="16131"/>
                </a:cubicBezTo>
                <a:cubicBezTo>
                  <a:pt x="17538" y="16012"/>
                  <a:pt x="17462" y="15885"/>
                  <a:pt x="17405" y="15753"/>
                </a:cubicBezTo>
                <a:cubicBezTo>
                  <a:pt x="17403" y="15753"/>
                  <a:pt x="17404" y="15751"/>
                  <a:pt x="17403" y="15751"/>
                </a:cubicBezTo>
                <a:cubicBezTo>
                  <a:pt x="17380" y="15744"/>
                  <a:pt x="17359" y="15727"/>
                  <a:pt x="17346" y="15700"/>
                </a:cubicBezTo>
                <a:cubicBezTo>
                  <a:pt x="17328" y="15663"/>
                  <a:pt x="17332" y="15621"/>
                  <a:pt x="17346" y="15585"/>
                </a:cubicBezTo>
                <a:cubicBezTo>
                  <a:pt x="17324" y="15508"/>
                  <a:pt x="17297" y="15429"/>
                  <a:pt x="17297" y="15364"/>
                </a:cubicBezTo>
                <a:cubicBezTo>
                  <a:pt x="17297" y="15282"/>
                  <a:pt x="17312" y="15195"/>
                  <a:pt x="17337" y="15112"/>
                </a:cubicBezTo>
                <a:cubicBezTo>
                  <a:pt x="17333" y="15068"/>
                  <a:pt x="17344" y="15025"/>
                  <a:pt x="17376" y="15000"/>
                </a:cubicBezTo>
                <a:cubicBezTo>
                  <a:pt x="17381" y="14996"/>
                  <a:pt x="17387" y="14998"/>
                  <a:pt x="17392" y="14995"/>
                </a:cubicBezTo>
                <a:cubicBezTo>
                  <a:pt x="17466" y="14831"/>
                  <a:pt x="17571" y="14707"/>
                  <a:pt x="17682" y="14655"/>
                </a:cubicBezTo>
                <a:cubicBezTo>
                  <a:pt x="17713" y="14641"/>
                  <a:pt x="17743" y="14615"/>
                  <a:pt x="17773" y="14615"/>
                </a:cubicBezTo>
                <a:cubicBezTo>
                  <a:pt x="18111" y="14615"/>
                  <a:pt x="18469" y="15149"/>
                  <a:pt x="18553" y="15691"/>
                </a:cubicBezTo>
                <a:cubicBezTo>
                  <a:pt x="18564" y="15764"/>
                  <a:pt x="18588" y="15834"/>
                  <a:pt x="18588" y="15906"/>
                </a:cubicBezTo>
                <a:cubicBezTo>
                  <a:pt x="18588" y="16161"/>
                  <a:pt x="18696" y="16528"/>
                  <a:pt x="18804" y="16728"/>
                </a:cubicBezTo>
                <a:cubicBezTo>
                  <a:pt x="18843" y="16775"/>
                  <a:pt x="18882" y="16815"/>
                  <a:pt x="18926" y="16836"/>
                </a:cubicBezTo>
                <a:cubicBezTo>
                  <a:pt x="18950" y="16843"/>
                  <a:pt x="18976" y="16846"/>
                  <a:pt x="19001" y="16851"/>
                </a:cubicBezTo>
                <a:cubicBezTo>
                  <a:pt x="19208" y="16803"/>
                  <a:pt x="19478" y="16557"/>
                  <a:pt x="19613" y="16272"/>
                </a:cubicBezTo>
                <a:cubicBezTo>
                  <a:pt x="19625" y="16248"/>
                  <a:pt x="19645" y="16221"/>
                  <a:pt x="19659" y="16195"/>
                </a:cubicBezTo>
                <a:cubicBezTo>
                  <a:pt x="19687" y="16116"/>
                  <a:pt x="19737" y="16039"/>
                  <a:pt x="19804" y="15963"/>
                </a:cubicBezTo>
                <a:cubicBezTo>
                  <a:pt x="19870" y="15873"/>
                  <a:pt x="19939" y="15790"/>
                  <a:pt x="19995" y="15744"/>
                </a:cubicBezTo>
                <a:cubicBezTo>
                  <a:pt x="20192" y="15583"/>
                  <a:pt x="20232" y="15582"/>
                  <a:pt x="20473" y="15738"/>
                </a:cubicBezTo>
                <a:cubicBezTo>
                  <a:pt x="20668" y="15864"/>
                  <a:pt x="20827" y="16145"/>
                  <a:pt x="21092" y="16829"/>
                </a:cubicBezTo>
                <a:cubicBezTo>
                  <a:pt x="21226" y="17175"/>
                  <a:pt x="21293" y="17371"/>
                  <a:pt x="21340" y="17552"/>
                </a:cubicBezTo>
                <a:lnTo>
                  <a:pt x="21444" y="17830"/>
                </a:lnTo>
                <a:lnTo>
                  <a:pt x="21397" y="18095"/>
                </a:lnTo>
                <a:cubicBezTo>
                  <a:pt x="21393" y="18129"/>
                  <a:pt x="21393" y="18158"/>
                  <a:pt x="21388" y="18195"/>
                </a:cubicBezTo>
                <a:cubicBezTo>
                  <a:pt x="21195" y="19636"/>
                  <a:pt x="21197" y="19636"/>
                  <a:pt x="21358" y="19762"/>
                </a:cubicBezTo>
                <a:cubicBezTo>
                  <a:pt x="21442" y="19828"/>
                  <a:pt x="21533" y="19881"/>
                  <a:pt x="21558" y="19881"/>
                </a:cubicBezTo>
                <a:cubicBezTo>
                  <a:pt x="21574" y="19881"/>
                  <a:pt x="21580" y="16160"/>
                  <a:pt x="21588" y="13104"/>
                </a:cubicBezTo>
                <a:lnTo>
                  <a:pt x="21391" y="12675"/>
                </a:lnTo>
                <a:lnTo>
                  <a:pt x="21184" y="12215"/>
                </a:lnTo>
                <a:lnTo>
                  <a:pt x="21128" y="12637"/>
                </a:lnTo>
                <a:cubicBezTo>
                  <a:pt x="21042" y="13289"/>
                  <a:pt x="20935" y="13541"/>
                  <a:pt x="20740" y="13541"/>
                </a:cubicBezTo>
                <a:cubicBezTo>
                  <a:pt x="20479" y="13541"/>
                  <a:pt x="20444" y="13296"/>
                  <a:pt x="20586" y="12403"/>
                </a:cubicBezTo>
                <a:cubicBezTo>
                  <a:pt x="20706" y="11650"/>
                  <a:pt x="20706" y="11611"/>
                  <a:pt x="20570" y="11765"/>
                </a:cubicBezTo>
                <a:cubicBezTo>
                  <a:pt x="20371" y="11990"/>
                  <a:pt x="20257" y="11974"/>
                  <a:pt x="19935" y="11667"/>
                </a:cubicBezTo>
                <a:cubicBezTo>
                  <a:pt x="19709" y="11452"/>
                  <a:pt x="19539" y="11397"/>
                  <a:pt x="19018" y="11371"/>
                </a:cubicBezTo>
                <a:lnTo>
                  <a:pt x="18877" y="11365"/>
                </a:lnTo>
                <a:cubicBezTo>
                  <a:pt x="18969" y="11409"/>
                  <a:pt x="19054" y="11492"/>
                  <a:pt x="19112" y="11628"/>
                </a:cubicBezTo>
                <a:cubicBezTo>
                  <a:pt x="19188" y="11804"/>
                  <a:pt x="19174" y="11906"/>
                  <a:pt x="19040" y="12131"/>
                </a:cubicBezTo>
                <a:cubicBezTo>
                  <a:pt x="18827" y="12487"/>
                  <a:pt x="18660" y="12530"/>
                  <a:pt x="18475" y="12275"/>
                </a:cubicBezTo>
                <a:cubicBezTo>
                  <a:pt x="18283" y="12010"/>
                  <a:pt x="18292" y="11684"/>
                  <a:pt x="18496" y="11453"/>
                </a:cubicBezTo>
                <a:cubicBezTo>
                  <a:pt x="18541" y="11402"/>
                  <a:pt x="18591" y="11372"/>
                  <a:pt x="18641" y="11351"/>
                </a:cubicBezTo>
                <a:lnTo>
                  <a:pt x="18381" y="11338"/>
                </a:lnTo>
                <a:lnTo>
                  <a:pt x="18096" y="10874"/>
                </a:lnTo>
                <a:cubicBezTo>
                  <a:pt x="17859" y="10484"/>
                  <a:pt x="17813" y="10314"/>
                  <a:pt x="17813" y="9840"/>
                </a:cubicBezTo>
                <a:cubicBezTo>
                  <a:pt x="17813" y="9425"/>
                  <a:pt x="17855" y="9228"/>
                  <a:pt x="17973" y="9095"/>
                </a:cubicBezTo>
                <a:cubicBezTo>
                  <a:pt x="18214" y="8822"/>
                  <a:pt x="18365" y="9105"/>
                  <a:pt x="18309" y="9729"/>
                </a:cubicBezTo>
                <a:cubicBezTo>
                  <a:pt x="18262" y="10246"/>
                  <a:pt x="18365" y="10480"/>
                  <a:pt x="18459" y="10074"/>
                </a:cubicBezTo>
                <a:cubicBezTo>
                  <a:pt x="18490" y="9940"/>
                  <a:pt x="18654" y="9584"/>
                  <a:pt x="18820" y="9276"/>
                </a:cubicBezTo>
                <a:lnTo>
                  <a:pt x="19121" y="8715"/>
                </a:lnTo>
                <a:lnTo>
                  <a:pt x="18769" y="8101"/>
                </a:lnTo>
                <a:cubicBezTo>
                  <a:pt x="18372" y="7409"/>
                  <a:pt x="18343" y="7257"/>
                  <a:pt x="18585" y="7095"/>
                </a:cubicBezTo>
                <a:cubicBezTo>
                  <a:pt x="18732" y="6997"/>
                  <a:pt x="18808" y="7060"/>
                  <a:pt x="19153" y="7599"/>
                </a:cubicBezTo>
                <a:cubicBezTo>
                  <a:pt x="19371" y="7940"/>
                  <a:pt x="19592" y="8330"/>
                  <a:pt x="19643" y="8463"/>
                </a:cubicBezTo>
                <a:cubicBezTo>
                  <a:pt x="19770" y="8792"/>
                  <a:pt x="19846" y="8766"/>
                  <a:pt x="19908" y="8379"/>
                </a:cubicBezTo>
                <a:cubicBezTo>
                  <a:pt x="19977" y="7952"/>
                  <a:pt x="20204" y="7849"/>
                  <a:pt x="20400" y="8152"/>
                </a:cubicBezTo>
                <a:cubicBezTo>
                  <a:pt x="20483" y="8280"/>
                  <a:pt x="20602" y="8381"/>
                  <a:pt x="20662" y="8381"/>
                </a:cubicBezTo>
                <a:cubicBezTo>
                  <a:pt x="20824" y="8381"/>
                  <a:pt x="21083" y="8712"/>
                  <a:pt x="21083" y="8916"/>
                </a:cubicBezTo>
                <a:cubicBezTo>
                  <a:pt x="21083" y="9014"/>
                  <a:pt x="21200" y="9232"/>
                  <a:pt x="21342" y="9402"/>
                </a:cubicBezTo>
                <a:lnTo>
                  <a:pt x="21600" y="9712"/>
                </a:lnTo>
                <a:lnTo>
                  <a:pt x="21600" y="6667"/>
                </a:lnTo>
                <a:lnTo>
                  <a:pt x="19772" y="6640"/>
                </a:lnTo>
                <a:lnTo>
                  <a:pt x="17942" y="6609"/>
                </a:lnTo>
                <a:lnTo>
                  <a:pt x="17919" y="5058"/>
                </a:lnTo>
                <a:cubicBezTo>
                  <a:pt x="17901" y="3876"/>
                  <a:pt x="17863" y="3460"/>
                  <a:pt x="17767" y="3328"/>
                </a:cubicBezTo>
                <a:cubicBezTo>
                  <a:pt x="17625" y="3131"/>
                  <a:pt x="17651" y="1991"/>
                  <a:pt x="17801" y="1803"/>
                </a:cubicBezTo>
                <a:cubicBezTo>
                  <a:pt x="17848" y="1744"/>
                  <a:pt x="18730" y="1316"/>
                  <a:pt x="19763" y="853"/>
                </a:cubicBezTo>
                <a:lnTo>
                  <a:pt x="21600" y="31"/>
                </a:lnTo>
                <a:lnTo>
                  <a:pt x="21600" y="11"/>
                </a:lnTo>
                <a:lnTo>
                  <a:pt x="12489" y="7"/>
                </a:lnTo>
                <a:lnTo>
                  <a:pt x="12613" y="373"/>
                </a:lnTo>
                <a:cubicBezTo>
                  <a:pt x="12774" y="854"/>
                  <a:pt x="12768" y="1226"/>
                  <a:pt x="12604" y="1397"/>
                </a:cubicBezTo>
                <a:cubicBezTo>
                  <a:pt x="12497" y="1507"/>
                  <a:pt x="12443" y="1497"/>
                  <a:pt x="12303" y="1339"/>
                </a:cubicBezTo>
                <a:cubicBezTo>
                  <a:pt x="12149" y="1164"/>
                  <a:pt x="12147" y="1128"/>
                  <a:pt x="12266" y="963"/>
                </a:cubicBezTo>
                <a:cubicBezTo>
                  <a:pt x="12339" y="863"/>
                  <a:pt x="12370" y="705"/>
                  <a:pt x="12340" y="608"/>
                </a:cubicBezTo>
                <a:cubicBezTo>
                  <a:pt x="12279" y="409"/>
                  <a:pt x="12230" y="393"/>
                  <a:pt x="12064" y="524"/>
                </a:cubicBezTo>
                <a:cubicBezTo>
                  <a:pt x="11973" y="596"/>
                  <a:pt x="11967" y="705"/>
                  <a:pt x="12045" y="1067"/>
                </a:cubicBezTo>
                <a:cubicBezTo>
                  <a:pt x="12154" y="1575"/>
                  <a:pt x="12066" y="1827"/>
                  <a:pt x="11776" y="1827"/>
                </a:cubicBezTo>
                <a:cubicBezTo>
                  <a:pt x="11569" y="1827"/>
                  <a:pt x="11480" y="1551"/>
                  <a:pt x="11618" y="1344"/>
                </a:cubicBezTo>
                <a:cubicBezTo>
                  <a:pt x="11695" y="1228"/>
                  <a:pt x="11699" y="1101"/>
                  <a:pt x="11634" y="871"/>
                </a:cubicBezTo>
                <a:cubicBezTo>
                  <a:pt x="11541" y="537"/>
                  <a:pt x="11608" y="398"/>
                  <a:pt x="12004" y="124"/>
                </a:cubicBezTo>
                <a:cubicBezTo>
                  <a:pt x="12131" y="36"/>
                  <a:pt x="10588" y="7"/>
                  <a:pt x="6161" y="4"/>
                </a:cubicBezTo>
                <a:lnTo>
                  <a:pt x="6089" y="4"/>
                </a:lnTo>
                <a:lnTo>
                  <a:pt x="3880" y="4"/>
                </a:lnTo>
                <a:lnTo>
                  <a:pt x="3928" y="510"/>
                </a:lnTo>
                <a:cubicBezTo>
                  <a:pt x="3967" y="929"/>
                  <a:pt x="3942" y="1074"/>
                  <a:pt x="3788" y="1317"/>
                </a:cubicBezTo>
                <a:cubicBezTo>
                  <a:pt x="3771" y="1344"/>
                  <a:pt x="3753" y="1360"/>
                  <a:pt x="3735" y="1383"/>
                </a:cubicBezTo>
                <a:cubicBezTo>
                  <a:pt x="3736" y="1385"/>
                  <a:pt x="3738" y="1386"/>
                  <a:pt x="3739" y="1388"/>
                </a:cubicBezTo>
                <a:cubicBezTo>
                  <a:pt x="3767" y="1444"/>
                  <a:pt x="3754" y="1517"/>
                  <a:pt x="3709" y="1551"/>
                </a:cubicBezTo>
                <a:cubicBezTo>
                  <a:pt x="3669" y="1582"/>
                  <a:pt x="3621" y="1570"/>
                  <a:pt x="3590" y="1529"/>
                </a:cubicBezTo>
                <a:cubicBezTo>
                  <a:pt x="3487" y="1598"/>
                  <a:pt x="3380" y="1610"/>
                  <a:pt x="3268" y="1558"/>
                </a:cubicBezTo>
                <a:cubicBezTo>
                  <a:pt x="3434" y="1708"/>
                  <a:pt x="3493" y="1805"/>
                  <a:pt x="3431" y="1898"/>
                </a:cubicBezTo>
                <a:cubicBezTo>
                  <a:pt x="3298" y="2098"/>
                  <a:pt x="3156" y="2079"/>
                  <a:pt x="2893" y="1821"/>
                </a:cubicBezTo>
                <a:cubicBezTo>
                  <a:pt x="2711" y="1642"/>
                  <a:pt x="2684" y="1558"/>
                  <a:pt x="2753" y="1397"/>
                </a:cubicBezTo>
                <a:cubicBezTo>
                  <a:pt x="2816" y="1251"/>
                  <a:pt x="2884" y="1265"/>
                  <a:pt x="3036" y="1374"/>
                </a:cubicBezTo>
                <a:cubicBezTo>
                  <a:pt x="2771" y="1060"/>
                  <a:pt x="2791" y="693"/>
                  <a:pt x="3093" y="316"/>
                </a:cubicBezTo>
                <a:lnTo>
                  <a:pt x="3341" y="4"/>
                </a:lnTo>
                <a:lnTo>
                  <a:pt x="1672" y="0"/>
                </a:lnTo>
                <a:lnTo>
                  <a:pt x="0" y="0"/>
                </a:lnTo>
                <a:close/>
                <a:moveTo>
                  <a:pt x="10466" y="104"/>
                </a:moveTo>
                <a:cubicBezTo>
                  <a:pt x="10941" y="61"/>
                  <a:pt x="11049" y="410"/>
                  <a:pt x="10992" y="1344"/>
                </a:cubicBezTo>
                <a:cubicBezTo>
                  <a:pt x="10907" y="2740"/>
                  <a:pt x="10199" y="4519"/>
                  <a:pt x="9518" y="5045"/>
                </a:cubicBezTo>
                <a:cubicBezTo>
                  <a:pt x="9224" y="5272"/>
                  <a:pt x="8908" y="5335"/>
                  <a:pt x="8831" y="5180"/>
                </a:cubicBezTo>
                <a:cubicBezTo>
                  <a:pt x="8807" y="5131"/>
                  <a:pt x="8858" y="4803"/>
                  <a:pt x="8946" y="4453"/>
                </a:cubicBezTo>
                <a:cubicBezTo>
                  <a:pt x="9118" y="3772"/>
                  <a:pt x="9222" y="3709"/>
                  <a:pt x="9493" y="4117"/>
                </a:cubicBezTo>
                <a:lnTo>
                  <a:pt x="9649" y="4353"/>
                </a:lnTo>
                <a:lnTo>
                  <a:pt x="9545" y="4088"/>
                </a:lnTo>
                <a:cubicBezTo>
                  <a:pt x="9487" y="3943"/>
                  <a:pt x="9371" y="3748"/>
                  <a:pt x="9288" y="3657"/>
                </a:cubicBezTo>
                <a:cubicBezTo>
                  <a:pt x="9167" y="3524"/>
                  <a:pt x="9149" y="3397"/>
                  <a:pt x="9194" y="3010"/>
                </a:cubicBezTo>
                <a:cubicBezTo>
                  <a:pt x="9249" y="2539"/>
                  <a:pt x="9259" y="2529"/>
                  <a:pt x="9536" y="2563"/>
                </a:cubicBezTo>
                <a:cubicBezTo>
                  <a:pt x="9809" y="2597"/>
                  <a:pt x="10068" y="2440"/>
                  <a:pt x="10068" y="2243"/>
                </a:cubicBezTo>
                <a:cubicBezTo>
                  <a:pt x="10068" y="2191"/>
                  <a:pt x="9877" y="2150"/>
                  <a:pt x="9642" y="2150"/>
                </a:cubicBezTo>
                <a:cubicBezTo>
                  <a:pt x="9279" y="2150"/>
                  <a:pt x="9190" y="2109"/>
                  <a:pt x="9070" y="1880"/>
                </a:cubicBezTo>
                <a:cubicBezTo>
                  <a:pt x="8867" y="1492"/>
                  <a:pt x="8640" y="1462"/>
                  <a:pt x="7833" y="1719"/>
                </a:cubicBezTo>
                <a:cubicBezTo>
                  <a:pt x="7419" y="1851"/>
                  <a:pt x="7087" y="1905"/>
                  <a:pt x="7043" y="1850"/>
                </a:cubicBezTo>
                <a:cubicBezTo>
                  <a:pt x="7001" y="1797"/>
                  <a:pt x="6942" y="1510"/>
                  <a:pt x="6913" y="1207"/>
                </a:cubicBezTo>
                <a:cubicBezTo>
                  <a:pt x="6874" y="789"/>
                  <a:pt x="6896" y="586"/>
                  <a:pt x="7004" y="380"/>
                </a:cubicBezTo>
                <a:cubicBezTo>
                  <a:pt x="7171" y="61"/>
                  <a:pt x="7417" y="34"/>
                  <a:pt x="8039" y="270"/>
                </a:cubicBezTo>
                <a:cubicBezTo>
                  <a:pt x="8578" y="474"/>
                  <a:pt x="9322" y="474"/>
                  <a:pt x="9861" y="270"/>
                </a:cubicBezTo>
                <a:cubicBezTo>
                  <a:pt x="10109" y="176"/>
                  <a:pt x="10308" y="118"/>
                  <a:pt x="10466" y="104"/>
                </a:cubicBezTo>
                <a:close/>
                <a:moveTo>
                  <a:pt x="14501" y="645"/>
                </a:moveTo>
                <a:cubicBezTo>
                  <a:pt x="14881" y="645"/>
                  <a:pt x="15024" y="1209"/>
                  <a:pt x="14729" y="1542"/>
                </a:cubicBezTo>
                <a:cubicBezTo>
                  <a:pt x="14680" y="1598"/>
                  <a:pt x="14638" y="1638"/>
                  <a:pt x="14598" y="1666"/>
                </a:cubicBezTo>
                <a:cubicBezTo>
                  <a:pt x="14740" y="1654"/>
                  <a:pt x="14898" y="1620"/>
                  <a:pt x="15095" y="1558"/>
                </a:cubicBezTo>
                <a:cubicBezTo>
                  <a:pt x="15719" y="1362"/>
                  <a:pt x="15835" y="1397"/>
                  <a:pt x="15835" y="1777"/>
                </a:cubicBezTo>
                <a:cubicBezTo>
                  <a:pt x="15835" y="2065"/>
                  <a:pt x="15675" y="2202"/>
                  <a:pt x="15226" y="2307"/>
                </a:cubicBezTo>
                <a:cubicBezTo>
                  <a:pt x="14927" y="2377"/>
                  <a:pt x="14923" y="2383"/>
                  <a:pt x="14922" y="2935"/>
                </a:cubicBezTo>
                <a:cubicBezTo>
                  <a:pt x="14921" y="3297"/>
                  <a:pt x="14866" y="3600"/>
                  <a:pt x="14761" y="3799"/>
                </a:cubicBezTo>
                <a:lnTo>
                  <a:pt x="14600" y="4103"/>
                </a:lnTo>
                <a:lnTo>
                  <a:pt x="14874" y="4369"/>
                </a:lnTo>
                <a:cubicBezTo>
                  <a:pt x="15429" y="4911"/>
                  <a:pt x="15409" y="5269"/>
                  <a:pt x="14800" y="5750"/>
                </a:cubicBezTo>
                <a:cubicBezTo>
                  <a:pt x="14614" y="5897"/>
                  <a:pt x="14447" y="6019"/>
                  <a:pt x="14430" y="6019"/>
                </a:cubicBezTo>
                <a:cubicBezTo>
                  <a:pt x="14413" y="6019"/>
                  <a:pt x="14324" y="5915"/>
                  <a:pt x="14234" y="5789"/>
                </a:cubicBezTo>
                <a:cubicBezTo>
                  <a:pt x="14071" y="5563"/>
                  <a:pt x="14073" y="5560"/>
                  <a:pt x="14340" y="5290"/>
                </a:cubicBezTo>
                <a:lnTo>
                  <a:pt x="14609" y="5018"/>
                </a:lnTo>
                <a:lnTo>
                  <a:pt x="14081" y="4567"/>
                </a:lnTo>
                <a:cubicBezTo>
                  <a:pt x="13791" y="4321"/>
                  <a:pt x="13270" y="3911"/>
                  <a:pt x="12922" y="3655"/>
                </a:cubicBezTo>
                <a:cubicBezTo>
                  <a:pt x="12575" y="3398"/>
                  <a:pt x="12269" y="3122"/>
                  <a:pt x="12245" y="3043"/>
                </a:cubicBezTo>
                <a:cubicBezTo>
                  <a:pt x="12191" y="2869"/>
                  <a:pt x="12370" y="2579"/>
                  <a:pt x="12530" y="2579"/>
                </a:cubicBezTo>
                <a:cubicBezTo>
                  <a:pt x="12635" y="2579"/>
                  <a:pt x="13199" y="2965"/>
                  <a:pt x="13721" y="3392"/>
                </a:cubicBezTo>
                <a:cubicBezTo>
                  <a:pt x="13930" y="3563"/>
                  <a:pt x="13940" y="3559"/>
                  <a:pt x="14035" y="3297"/>
                </a:cubicBezTo>
                <a:cubicBezTo>
                  <a:pt x="14203" y="2837"/>
                  <a:pt x="14072" y="2333"/>
                  <a:pt x="13719" y="2095"/>
                </a:cubicBezTo>
                <a:cubicBezTo>
                  <a:pt x="13548" y="1980"/>
                  <a:pt x="13275" y="1696"/>
                  <a:pt x="13114" y="1461"/>
                </a:cubicBezTo>
                <a:cubicBezTo>
                  <a:pt x="12822" y="1036"/>
                  <a:pt x="12820" y="1030"/>
                  <a:pt x="12986" y="822"/>
                </a:cubicBezTo>
                <a:cubicBezTo>
                  <a:pt x="13069" y="718"/>
                  <a:pt x="13115" y="667"/>
                  <a:pt x="13191" y="703"/>
                </a:cubicBezTo>
                <a:cubicBezTo>
                  <a:pt x="13268" y="738"/>
                  <a:pt x="13378" y="861"/>
                  <a:pt x="13595" y="1105"/>
                </a:cubicBezTo>
                <a:cubicBezTo>
                  <a:pt x="13899" y="1447"/>
                  <a:pt x="14114" y="1604"/>
                  <a:pt x="14368" y="1648"/>
                </a:cubicBezTo>
                <a:cubicBezTo>
                  <a:pt x="14333" y="1618"/>
                  <a:pt x="14298" y="1577"/>
                  <a:pt x="14257" y="1520"/>
                </a:cubicBezTo>
                <a:cubicBezTo>
                  <a:pt x="13987" y="1149"/>
                  <a:pt x="14128" y="645"/>
                  <a:pt x="14501" y="645"/>
                </a:cubicBezTo>
                <a:close/>
                <a:moveTo>
                  <a:pt x="21211" y="647"/>
                </a:moveTo>
                <a:cubicBezTo>
                  <a:pt x="21128" y="619"/>
                  <a:pt x="20958" y="759"/>
                  <a:pt x="20905" y="941"/>
                </a:cubicBezTo>
                <a:cubicBezTo>
                  <a:pt x="20864" y="1079"/>
                  <a:pt x="20866" y="1182"/>
                  <a:pt x="20910" y="1182"/>
                </a:cubicBezTo>
                <a:cubicBezTo>
                  <a:pt x="21014" y="1182"/>
                  <a:pt x="21257" y="870"/>
                  <a:pt x="21257" y="736"/>
                </a:cubicBezTo>
                <a:cubicBezTo>
                  <a:pt x="21257" y="685"/>
                  <a:pt x="21238" y="657"/>
                  <a:pt x="21211" y="647"/>
                </a:cubicBezTo>
                <a:close/>
                <a:moveTo>
                  <a:pt x="16492" y="769"/>
                </a:moveTo>
                <a:cubicBezTo>
                  <a:pt x="16712" y="822"/>
                  <a:pt x="16738" y="1081"/>
                  <a:pt x="16530" y="1149"/>
                </a:cubicBezTo>
                <a:cubicBezTo>
                  <a:pt x="16424" y="1184"/>
                  <a:pt x="16352" y="1294"/>
                  <a:pt x="16352" y="1416"/>
                </a:cubicBezTo>
                <a:cubicBezTo>
                  <a:pt x="16352" y="1532"/>
                  <a:pt x="16311" y="1720"/>
                  <a:pt x="16261" y="1834"/>
                </a:cubicBezTo>
                <a:cubicBezTo>
                  <a:pt x="16212" y="1948"/>
                  <a:pt x="16115" y="2042"/>
                  <a:pt x="16044" y="2042"/>
                </a:cubicBezTo>
                <a:cubicBezTo>
                  <a:pt x="15849" y="2042"/>
                  <a:pt x="15784" y="1709"/>
                  <a:pt x="15950" y="1558"/>
                </a:cubicBezTo>
                <a:cubicBezTo>
                  <a:pt x="16029" y="1486"/>
                  <a:pt x="16093" y="1328"/>
                  <a:pt x="16093" y="1209"/>
                </a:cubicBezTo>
                <a:cubicBezTo>
                  <a:pt x="16093" y="942"/>
                  <a:pt x="16294" y="721"/>
                  <a:pt x="16492" y="769"/>
                </a:cubicBezTo>
                <a:close/>
                <a:moveTo>
                  <a:pt x="922" y="1094"/>
                </a:moveTo>
                <a:cubicBezTo>
                  <a:pt x="831" y="1105"/>
                  <a:pt x="777" y="1131"/>
                  <a:pt x="731" y="1162"/>
                </a:cubicBezTo>
                <a:cubicBezTo>
                  <a:pt x="689" y="1207"/>
                  <a:pt x="653" y="1264"/>
                  <a:pt x="637" y="1344"/>
                </a:cubicBezTo>
                <a:cubicBezTo>
                  <a:pt x="607" y="1494"/>
                  <a:pt x="629" y="1670"/>
                  <a:pt x="687" y="1763"/>
                </a:cubicBezTo>
                <a:cubicBezTo>
                  <a:pt x="688" y="1766"/>
                  <a:pt x="687" y="1770"/>
                  <a:pt x="688" y="1772"/>
                </a:cubicBezTo>
                <a:cubicBezTo>
                  <a:pt x="948" y="2163"/>
                  <a:pt x="1399" y="1743"/>
                  <a:pt x="1205" y="1290"/>
                </a:cubicBezTo>
                <a:cubicBezTo>
                  <a:pt x="1163" y="1193"/>
                  <a:pt x="1099" y="1137"/>
                  <a:pt x="1030" y="1105"/>
                </a:cubicBezTo>
                <a:cubicBezTo>
                  <a:pt x="993" y="1103"/>
                  <a:pt x="975" y="1087"/>
                  <a:pt x="922" y="1094"/>
                </a:cubicBezTo>
                <a:close/>
                <a:moveTo>
                  <a:pt x="20075" y="1145"/>
                </a:moveTo>
                <a:cubicBezTo>
                  <a:pt x="20054" y="1126"/>
                  <a:pt x="20010" y="1140"/>
                  <a:pt x="19933" y="1176"/>
                </a:cubicBezTo>
                <a:cubicBezTo>
                  <a:pt x="19832" y="1222"/>
                  <a:pt x="19736" y="1367"/>
                  <a:pt x="19721" y="1498"/>
                </a:cubicBezTo>
                <a:cubicBezTo>
                  <a:pt x="19696" y="1705"/>
                  <a:pt x="19715" y="1724"/>
                  <a:pt x="19861" y="1626"/>
                </a:cubicBezTo>
                <a:cubicBezTo>
                  <a:pt x="19953" y="1565"/>
                  <a:pt x="20049" y="1415"/>
                  <a:pt x="20073" y="1299"/>
                </a:cubicBezTo>
                <a:cubicBezTo>
                  <a:pt x="20091" y="1211"/>
                  <a:pt x="20095" y="1163"/>
                  <a:pt x="20075" y="1145"/>
                </a:cubicBezTo>
                <a:close/>
                <a:moveTo>
                  <a:pt x="21549" y="1290"/>
                </a:moveTo>
                <a:cubicBezTo>
                  <a:pt x="21436" y="1290"/>
                  <a:pt x="18712" y="2512"/>
                  <a:pt x="18636" y="2596"/>
                </a:cubicBezTo>
                <a:cubicBezTo>
                  <a:pt x="18591" y="2646"/>
                  <a:pt x="19240" y="2687"/>
                  <a:pt x="20078" y="2687"/>
                </a:cubicBezTo>
                <a:lnTo>
                  <a:pt x="21600" y="2687"/>
                </a:lnTo>
                <a:lnTo>
                  <a:pt x="21600" y="1989"/>
                </a:lnTo>
                <a:cubicBezTo>
                  <a:pt x="21600" y="1605"/>
                  <a:pt x="21577" y="1290"/>
                  <a:pt x="21549" y="1290"/>
                </a:cubicBezTo>
                <a:close/>
                <a:moveTo>
                  <a:pt x="16596" y="1538"/>
                </a:moveTo>
                <a:cubicBezTo>
                  <a:pt x="16620" y="1549"/>
                  <a:pt x="16639" y="1587"/>
                  <a:pt x="16660" y="1655"/>
                </a:cubicBezTo>
                <a:cubicBezTo>
                  <a:pt x="16691" y="1758"/>
                  <a:pt x="16675" y="1897"/>
                  <a:pt x="16622" y="1962"/>
                </a:cubicBezTo>
                <a:cubicBezTo>
                  <a:pt x="16554" y="2048"/>
                  <a:pt x="16514" y="2027"/>
                  <a:pt x="16472" y="1892"/>
                </a:cubicBezTo>
                <a:cubicBezTo>
                  <a:pt x="16441" y="1789"/>
                  <a:pt x="16457" y="1649"/>
                  <a:pt x="16509" y="1584"/>
                </a:cubicBezTo>
                <a:cubicBezTo>
                  <a:pt x="16544" y="1541"/>
                  <a:pt x="16572" y="1527"/>
                  <a:pt x="16596" y="1538"/>
                </a:cubicBezTo>
                <a:close/>
                <a:moveTo>
                  <a:pt x="18873" y="1662"/>
                </a:moveTo>
                <a:cubicBezTo>
                  <a:pt x="18847" y="1664"/>
                  <a:pt x="18809" y="1672"/>
                  <a:pt x="18760" y="1688"/>
                </a:cubicBezTo>
                <a:cubicBezTo>
                  <a:pt x="18665" y="1719"/>
                  <a:pt x="18588" y="1782"/>
                  <a:pt x="18588" y="1830"/>
                </a:cubicBezTo>
                <a:cubicBezTo>
                  <a:pt x="18588" y="1877"/>
                  <a:pt x="18564" y="1994"/>
                  <a:pt x="18535" y="2088"/>
                </a:cubicBezTo>
                <a:cubicBezTo>
                  <a:pt x="18462" y="2328"/>
                  <a:pt x="18738" y="2186"/>
                  <a:pt x="18848" y="1927"/>
                </a:cubicBezTo>
                <a:cubicBezTo>
                  <a:pt x="18907" y="1790"/>
                  <a:pt x="18933" y="1715"/>
                  <a:pt x="18921" y="1682"/>
                </a:cubicBezTo>
                <a:cubicBezTo>
                  <a:pt x="18915" y="1665"/>
                  <a:pt x="18900" y="1660"/>
                  <a:pt x="18873" y="1662"/>
                </a:cubicBezTo>
                <a:close/>
                <a:moveTo>
                  <a:pt x="5303" y="1850"/>
                </a:moveTo>
                <a:cubicBezTo>
                  <a:pt x="5493" y="1853"/>
                  <a:pt x="5797" y="1929"/>
                  <a:pt x="6326" y="2079"/>
                </a:cubicBezTo>
                <a:cubicBezTo>
                  <a:pt x="6877" y="2236"/>
                  <a:pt x="6977" y="2234"/>
                  <a:pt x="7529" y="2075"/>
                </a:cubicBezTo>
                <a:cubicBezTo>
                  <a:pt x="7861" y="1980"/>
                  <a:pt x="8287" y="1898"/>
                  <a:pt x="8474" y="1892"/>
                </a:cubicBezTo>
                <a:cubicBezTo>
                  <a:pt x="8927" y="1877"/>
                  <a:pt x="9064" y="2176"/>
                  <a:pt x="8987" y="3010"/>
                </a:cubicBezTo>
                <a:cubicBezTo>
                  <a:pt x="8842" y="4587"/>
                  <a:pt x="8145" y="6315"/>
                  <a:pt x="7449" y="6824"/>
                </a:cubicBezTo>
                <a:cubicBezTo>
                  <a:pt x="7248" y="6971"/>
                  <a:pt x="7009" y="7090"/>
                  <a:pt x="6919" y="7089"/>
                </a:cubicBezTo>
                <a:cubicBezTo>
                  <a:pt x="6196" y="7078"/>
                  <a:pt x="5353" y="5685"/>
                  <a:pt x="4986" y="3896"/>
                </a:cubicBezTo>
                <a:cubicBezTo>
                  <a:pt x="4783" y="2904"/>
                  <a:pt x="4776" y="2383"/>
                  <a:pt x="4960" y="2055"/>
                </a:cubicBezTo>
                <a:cubicBezTo>
                  <a:pt x="5038" y="1915"/>
                  <a:pt x="5114" y="1846"/>
                  <a:pt x="5303" y="1850"/>
                </a:cubicBezTo>
                <a:close/>
                <a:moveTo>
                  <a:pt x="154" y="1945"/>
                </a:moveTo>
                <a:cubicBezTo>
                  <a:pt x="136" y="1943"/>
                  <a:pt x="118" y="1941"/>
                  <a:pt x="103" y="1951"/>
                </a:cubicBezTo>
                <a:cubicBezTo>
                  <a:pt x="80" y="1970"/>
                  <a:pt x="62" y="2007"/>
                  <a:pt x="46" y="2053"/>
                </a:cubicBezTo>
                <a:cubicBezTo>
                  <a:pt x="41" y="2068"/>
                  <a:pt x="34" y="2075"/>
                  <a:pt x="30" y="2093"/>
                </a:cubicBezTo>
                <a:cubicBezTo>
                  <a:pt x="18" y="2139"/>
                  <a:pt x="15" y="2205"/>
                  <a:pt x="11" y="2269"/>
                </a:cubicBezTo>
                <a:cubicBezTo>
                  <a:pt x="8" y="2309"/>
                  <a:pt x="4" y="2342"/>
                  <a:pt x="4" y="2389"/>
                </a:cubicBezTo>
                <a:cubicBezTo>
                  <a:pt x="6" y="2712"/>
                  <a:pt x="34" y="2793"/>
                  <a:pt x="166" y="2793"/>
                </a:cubicBezTo>
                <a:cubicBezTo>
                  <a:pt x="216" y="2793"/>
                  <a:pt x="258" y="2772"/>
                  <a:pt x="294" y="2738"/>
                </a:cubicBezTo>
                <a:cubicBezTo>
                  <a:pt x="295" y="2736"/>
                  <a:pt x="294" y="2735"/>
                  <a:pt x="296" y="2733"/>
                </a:cubicBezTo>
                <a:cubicBezTo>
                  <a:pt x="333" y="2687"/>
                  <a:pt x="361" y="2637"/>
                  <a:pt x="382" y="2583"/>
                </a:cubicBezTo>
                <a:cubicBezTo>
                  <a:pt x="382" y="2582"/>
                  <a:pt x="382" y="2580"/>
                  <a:pt x="382" y="2579"/>
                </a:cubicBezTo>
                <a:cubicBezTo>
                  <a:pt x="416" y="2455"/>
                  <a:pt x="409" y="2297"/>
                  <a:pt x="347" y="2152"/>
                </a:cubicBezTo>
                <a:cubicBezTo>
                  <a:pt x="312" y="2071"/>
                  <a:pt x="277" y="2022"/>
                  <a:pt x="242" y="1984"/>
                </a:cubicBezTo>
                <a:cubicBezTo>
                  <a:pt x="231" y="1975"/>
                  <a:pt x="216" y="1962"/>
                  <a:pt x="205" y="1956"/>
                </a:cubicBezTo>
                <a:cubicBezTo>
                  <a:pt x="187" y="1944"/>
                  <a:pt x="171" y="1945"/>
                  <a:pt x="154" y="1945"/>
                </a:cubicBezTo>
                <a:close/>
                <a:moveTo>
                  <a:pt x="18164" y="2687"/>
                </a:moveTo>
                <a:cubicBezTo>
                  <a:pt x="18041" y="2687"/>
                  <a:pt x="17987" y="2754"/>
                  <a:pt x="17987" y="2908"/>
                </a:cubicBezTo>
                <a:cubicBezTo>
                  <a:pt x="17987" y="3062"/>
                  <a:pt x="18034" y="3121"/>
                  <a:pt x="18137" y="3096"/>
                </a:cubicBezTo>
                <a:cubicBezTo>
                  <a:pt x="18361" y="3042"/>
                  <a:pt x="18384" y="2687"/>
                  <a:pt x="18164" y="2687"/>
                </a:cubicBezTo>
                <a:close/>
                <a:moveTo>
                  <a:pt x="21455" y="3005"/>
                </a:moveTo>
                <a:cubicBezTo>
                  <a:pt x="21350" y="3024"/>
                  <a:pt x="21220" y="3108"/>
                  <a:pt x="21170" y="3224"/>
                </a:cubicBezTo>
                <a:cubicBezTo>
                  <a:pt x="21093" y="3403"/>
                  <a:pt x="21102" y="3438"/>
                  <a:pt x="21234" y="3438"/>
                </a:cubicBezTo>
                <a:cubicBezTo>
                  <a:pt x="21396" y="3438"/>
                  <a:pt x="21600" y="3249"/>
                  <a:pt x="21600" y="3096"/>
                </a:cubicBezTo>
                <a:cubicBezTo>
                  <a:pt x="21600" y="3051"/>
                  <a:pt x="21580" y="3022"/>
                  <a:pt x="21547" y="3010"/>
                </a:cubicBezTo>
                <a:cubicBezTo>
                  <a:pt x="21522" y="3000"/>
                  <a:pt x="21490" y="2999"/>
                  <a:pt x="21455" y="3005"/>
                </a:cubicBezTo>
                <a:close/>
                <a:moveTo>
                  <a:pt x="18997" y="3010"/>
                </a:moveTo>
                <a:cubicBezTo>
                  <a:pt x="18890" y="3010"/>
                  <a:pt x="18752" y="3106"/>
                  <a:pt x="18693" y="3224"/>
                </a:cubicBezTo>
                <a:cubicBezTo>
                  <a:pt x="18597" y="3415"/>
                  <a:pt x="18608" y="3438"/>
                  <a:pt x="18781" y="3438"/>
                </a:cubicBezTo>
                <a:cubicBezTo>
                  <a:pt x="18889" y="3438"/>
                  <a:pt x="19026" y="3342"/>
                  <a:pt x="19086" y="3224"/>
                </a:cubicBezTo>
                <a:cubicBezTo>
                  <a:pt x="19181" y="3033"/>
                  <a:pt x="19171" y="3010"/>
                  <a:pt x="18997" y="3010"/>
                </a:cubicBezTo>
                <a:close/>
                <a:moveTo>
                  <a:pt x="20245" y="3010"/>
                </a:moveTo>
                <a:cubicBezTo>
                  <a:pt x="20082" y="3010"/>
                  <a:pt x="19880" y="3199"/>
                  <a:pt x="19880" y="3352"/>
                </a:cubicBezTo>
                <a:cubicBezTo>
                  <a:pt x="19880" y="3531"/>
                  <a:pt x="20222" y="3430"/>
                  <a:pt x="20310" y="3224"/>
                </a:cubicBezTo>
                <a:cubicBezTo>
                  <a:pt x="20387" y="3045"/>
                  <a:pt x="20376" y="3010"/>
                  <a:pt x="20245" y="3010"/>
                </a:cubicBezTo>
                <a:close/>
                <a:moveTo>
                  <a:pt x="87" y="3385"/>
                </a:moveTo>
                <a:cubicBezTo>
                  <a:pt x="61" y="3365"/>
                  <a:pt x="40" y="3388"/>
                  <a:pt x="25" y="3445"/>
                </a:cubicBezTo>
                <a:cubicBezTo>
                  <a:pt x="10" y="3501"/>
                  <a:pt x="0" y="3589"/>
                  <a:pt x="0" y="3701"/>
                </a:cubicBezTo>
                <a:cubicBezTo>
                  <a:pt x="0" y="3703"/>
                  <a:pt x="0" y="3702"/>
                  <a:pt x="0" y="3703"/>
                </a:cubicBezTo>
                <a:cubicBezTo>
                  <a:pt x="0" y="3705"/>
                  <a:pt x="0" y="3706"/>
                  <a:pt x="0" y="3708"/>
                </a:cubicBezTo>
                <a:cubicBezTo>
                  <a:pt x="0" y="3824"/>
                  <a:pt x="10" y="3912"/>
                  <a:pt x="25" y="3969"/>
                </a:cubicBezTo>
                <a:cubicBezTo>
                  <a:pt x="40" y="4025"/>
                  <a:pt x="61" y="4050"/>
                  <a:pt x="87" y="4031"/>
                </a:cubicBezTo>
                <a:cubicBezTo>
                  <a:pt x="139" y="3990"/>
                  <a:pt x="163" y="3864"/>
                  <a:pt x="166" y="3734"/>
                </a:cubicBezTo>
                <a:cubicBezTo>
                  <a:pt x="163" y="3581"/>
                  <a:pt x="139" y="3426"/>
                  <a:pt x="87" y="3385"/>
                </a:cubicBezTo>
                <a:close/>
                <a:moveTo>
                  <a:pt x="7554" y="3677"/>
                </a:moveTo>
                <a:cubicBezTo>
                  <a:pt x="7411" y="3684"/>
                  <a:pt x="7276" y="3741"/>
                  <a:pt x="7250" y="3843"/>
                </a:cubicBezTo>
                <a:cubicBezTo>
                  <a:pt x="7225" y="3937"/>
                  <a:pt x="7334" y="3975"/>
                  <a:pt x="7619" y="3975"/>
                </a:cubicBezTo>
                <a:cubicBezTo>
                  <a:pt x="7976" y="3975"/>
                  <a:pt x="8012" y="3954"/>
                  <a:pt x="7915" y="3807"/>
                </a:cubicBezTo>
                <a:cubicBezTo>
                  <a:pt x="7850" y="3710"/>
                  <a:pt x="7697" y="3670"/>
                  <a:pt x="7554" y="3677"/>
                </a:cubicBezTo>
                <a:close/>
                <a:moveTo>
                  <a:pt x="6239" y="3708"/>
                </a:moveTo>
                <a:cubicBezTo>
                  <a:pt x="6052" y="3708"/>
                  <a:pt x="5893" y="3766"/>
                  <a:pt x="5873" y="3843"/>
                </a:cubicBezTo>
                <a:cubicBezTo>
                  <a:pt x="5848" y="3937"/>
                  <a:pt x="5956" y="3975"/>
                  <a:pt x="6239" y="3975"/>
                </a:cubicBezTo>
                <a:cubicBezTo>
                  <a:pt x="6522" y="3975"/>
                  <a:pt x="6631" y="3937"/>
                  <a:pt x="6605" y="3843"/>
                </a:cubicBezTo>
                <a:cubicBezTo>
                  <a:pt x="6585" y="3766"/>
                  <a:pt x="6427" y="3708"/>
                  <a:pt x="6239" y="3708"/>
                </a:cubicBezTo>
                <a:close/>
                <a:moveTo>
                  <a:pt x="19965" y="4296"/>
                </a:moveTo>
                <a:lnTo>
                  <a:pt x="19965" y="4846"/>
                </a:lnTo>
                <a:lnTo>
                  <a:pt x="19965" y="5394"/>
                </a:lnTo>
                <a:lnTo>
                  <a:pt x="20243" y="5175"/>
                </a:lnTo>
                <a:cubicBezTo>
                  <a:pt x="20396" y="5054"/>
                  <a:pt x="20532" y="4918"/>
                  <a:pt x="20544" y="4870"/>
                </a:cubicBezTo>
                <a:cubicBezTo>
                  <a:pt x="20556" y="4823"/>
                  <a:pt x="20431" y="4675"/>
                  <a:pt x="20266" y="4541"/>
                </a:cubicBezTo>
                <a:lnTo>
                  <a:pt x="19965" y="4296"/>
                </a:lnTo>
                <a:close/>
                <a:moveTo>
                  <a:pt x="586" y="4318"/>
                </a:moveTo>
                <a:cubicBezTo>
                  <a:pt x="565" y="4325"/>
                  <a:pt x="546" y="4331"/>
                  <a:pt x="524" y="4347"/>
                </a:cubicBezTo>
                <a:cubicBezTo>
                  <a:pt x="506" y="4357"/>
                  <a:pt x="482" y="4380"/>
                  <a:pt x="462" y="4402"/>
                </a:cubicBezTo>
                <a:cubicBezTo>
                  <a:pt x="431" y="4432"/>
                  <a:pt x="404" y="4464"/>
                  <a:pt x="377" y="4501"/>
                </a:cubicBezTo>
                <a:cubicBezTo>
                  <a:pt x="288" y="4639"/>
                  <a:pt x="281" y="4859"/>
                  <a:pt x="352" y="5027"/>
                </a:cubicBezTo>
                <a:cubicBezTo>
                  <a:pt x="358" y="5037"/>
                  <a:pt x="362" y="5049"/>
                  <a:pt x="368" y="5058"/>
                </a:cubicBezTo>
                <a:cubicBezTo>
                  <a:pt x="380" y="5082"/>
                  <a:pt x="399" y="5097"/>
                  <a:pt x="414" y="5118"/>
                </a:cubicBezTo>
                <a:cubicBezTo>
                  <a:pt x="446" y="5154"/>
                  <a:pt x="477" y="5186"/>
                  <a:pt x="508" y="5208"/>
                </a:cubicBezTo>
                <a:cubicBezTo>
                  <a:pt x="512" y="5211"/>
                  <a:pt x="515" y="5213"/>
                  <a:pt x="518" y="5215"/>
                </a:cubicBezTo>
                <a:cubicBezTo>
                  <a:pt x="547" y="5234"/>
                  <a:pt x="577" y="5242"/>
                  <a:pt x="605" y="5248"/>
                </a:cubicBezTo>
                <a:cubicBezTo>
                  <a:pt x="643" y="5241"/>
                  <a:pt x="688" y="5217"/>
                  <a:pt x="780" y="5155"/>
                </a:cubicBezTo>
                <a:cubicBezTo>
                  <a:pt x="833" y="5120"/>
                  <a:pt x="872" y="5064"/>
                  <a:pt x="899" y="5001"/>
                </a:cubicBezTo>
                <a:cubicBezTo>
                  <a:pt x="899" y="4999"/>
                  <a:pt x="900" y="4998"/>
                  <a:pt x="901" y="4996"/>
                </a:cubicBezTo>
                <a:cubicBezTo>
                  <a:pt x="902" y="4994"/>
                  <a:pt x="903" y="4992"/>
                  <a:pt x="904" y="4990"/>
                </a:cubicBezTo>
                <a:cubicBezTo>
                  <a:pt x="925" y="4937"/>
                  <a:pt x="929" y="4879"/>
                  <a:pt x="933" y="4819"/>
                </a:cubicBezTo>
                <a:cubicBezTo>
                  <a:pt x="933" y="4784"/>
                  <a:pt x="932" y="4747"/>
                  <a:pt x="927" y="4711"/>
                </a:cubicBezTo>
                <a:cubicBezTo>
                  <a:pt x="922" y="4665"/>
                  <a:pt x="920" y="4620"/>
                  <a:pt x="904" y="4579"/>
                </a:cubicBezTo>
                <a:cubicBezTo>
                  <a:pt x="902" y="4571"/>
                  <a:pt x="896" y="4564"/>
                  <a:pt x="894" y="4556"/>
                </a:cubicBezTo>
                <a:cubicBezTo>
                  <a:pt x="867" y="4497"/>
                  <a:pt x="831" y="4444"/>
                  <a:pt x="780" y="4411"/>
                </a:cubicBezTo>
                <a:cubicBezTo>
                  <a:pt x="683" y="4346"/>
                  <a:pt x="632" y="4319"/>
                  <a:pt x="586" y="4318"/>
                </a:cubicBezTo>
                <a:close/>
                <a:moveTo>
                  <a:pt x="6881" y="5266"/>
                </a:moveTo>
                <a:cubicBezTo>
                  <a:pt x="6222" y="5266"/>
                  <a:pt x="6194" y="5277"/>
                  <a:pt x="6280" y="5478"/>
                </a:cubicBezTo>
                <a:cubicBezTo>
                  <a:pt x="6329" y="5594"/>
                  <a:pt x="6437" y="5736"/>
                  <a:pt x="6519" y="5796"/>
                </a:cubicBezTo>
                <a:cubicBezTo>
                  <a:pt x="6770" y="5979"/>
                  <a:pt x="7216" y="5929"/>
                  <a:pt x="7402" y="5697"/>
                </a:cubicBezTo>
                <a:cubicBezTo>
                  <a:pt x="7692" y="5334"/>
                  <a:pt x="7610" y="5266"/>
                  <a:pt x="6881" y="5266"/>
                </a:cubicBezTo>
                <a:close/>
                <a:moveTo>
                  <a:pt x="12733" y="6435"/>
                </a:moveTo>
                <a:cubicBezTo>
                  <a:pt x="12884" y="6444"/>
                  <a:pt x="13037" y="6533"/>
                  <a:pt x="13161" y="6731"/>
                </a:cubicBezTo>
                <a:cubicBezTo>
                  <a:pt x="13395" y="7102"/>
                  <a:pt x="13388" y="7538"/>
                  <a:pt x="13145" y="7811"/>
                </a:cubicBezTo>
                <a:cubicBezTo>
                  <a:pt x="12782" y="8220"/>
                  <a:pt x="12447" y="8188"/>
                  <a:pt x="12185" y="7721"/>
                </a:cubicBezTo>
                <a:cubicBezTo>
                  <a:pt x="11837" y="7101"/>
                  <a:pt x="12280" y="6408"/>
                  <a:pt x="12733" y="6435"/>
                </a:cubicBezTo>
                <a:close/>
                <a:moveTo>
                  <a:pt x="2711" y="7361"/>
                </a:moveTo>
                <a:lnTo>
                  <a:pt x="3399" y="7361"/>
                </a:lnTo>
                <a:lnTo>
                  <a:pt x="4087" y="7361"/>
                </a:lnTo>
                <a:lnTo>
                  <a:pt x="4112" y="9471"/>
                </a:lnTo>
                <a:cubicBezTo>
                  <a:pt x="4124" y="10531"/>
                  <a:pt x="4116" y="11090"/>
                  <a:pt x="4087" y="11389"/>
                </a:cubicBezTo>
                <a:lnTo>
                  <a:pt x="4087" y="11661"/>
                </a:lnTo>
                <a:lnTo>
                  <a:pt x="4029" y="11663"/>
                </a:lnTo>
                <a:cubicBezTo>
                  <a:pt x="4028" y="11664"/>
                  <a:pt x="4027" y="11673"/>
                  <a:pt x="4026" y="11674"/>
                </a:cubicBezTo>
                <a:cubicBezTo>
                  <a:pt x="3965" y="11727"/>
                  <a:pt x="3644" y="11743"/>
                  <a:pt x="3312" y="11714"/>
                </a:cubicBezTo>
                <a:lnTo>
                  <a:pt x="2711" y="11661"/>
                </a:lnTo>
                <a:lnTo>
                  <a:pt x="2711" y="10998"/>
                </a:lnTo>
                <a:cubicBezTo>
                  <a:pt x="2677" y="10330"/>
                  <a:pt x="2680" y="9257"/>
                  <a:pt x="2711" y="8439"/>
                </a:cubicBezTo>
                <a:lnTo>
                  <a:pt x="2711" y="7361"/>
                </a:lnTo>
                <a:close/>
                <a:moveTo>
                  <a:pt x="19" y="7630"/>
                </a:moveTo>
                <a:cubicBezTo>
                  <a:pt x="13" y="8122"/>
                  <a:pt x="13" y="9446"/>
                  <a:pt x="11" y="10317"/>
                </a:cubicBezTo>
                <a:lnTo>
                  <a:pt x="1205" y="10317"/>
                </a:lnTo>
                <a:lnTo>
                  <a:pt x="2410" y="10317"/>
                </a:lnTo>
                <a:lnTo>
                  <a:pt x="2410" y="8974"/>
                </a:lnTo>
                <a:lnTo>
                  <a:pt x="2410" y="7630"/>
                </a:lnTo>
                <a:lnTo>
                  <a:pt x="1205" y="7630"/>
                </a:lnTo>
                <a:lnTo>
                  <a:pt x="19" y="7630"/>
                </a:lnTo>
                <a:close/>
                <a:moveTo>
                  <a:pt x="2937" y="7630"/>
                </a:moveTo>
                <a:lnTo>
                  <a:pt x="2939" y="7946"/>
                </a:lnTo>
                <a:cubicBezTo>
                  <a:pt x="3192" y="7922"/>
                  <a:pt x="3676" y="7980"/>
                  <a:pt x="3873" y="8061"/>
                </a:cubicBezTo>
                <a:lnTo>
                  <a:pt x="3873" y="7630"/>
                </a:lnTo>
                <a:lnTo>
                  <a:pt x="3404" y="7630"/>
                </a:lnTo>
                <a:lnTo>
                  <a:pt x="2937" y="7630"/>
                </a:lnTo>
                <a:close/>
                <a:moveTo>
                  <a:pt x="6858" y="7630"/>
                </a:moveTo>
                <a:cubicBezTo>
                  <a:pt x="7355" y="7630"/>
                  <a:pt x="7620" y="8437"/>
                  <a:pt x="7280" y="8907"/>
                </a:cubicBezTo>
                <a:cubicBezTo>
                  <a:pt x="6887" y="9448"/>
                  <a:pt x="6282" y="9129"/>
                  <a:pt x="6282" y="8381"/>
                </a:cubicBezTo>
                <a:cubicBezTo>
                  <a:pt x="6282" y="7903"/>
                  <a:pt x="6493" y="7630"/>
                  <a:pt x="6858" y="7630"/>
                </a:cubicBezTo>
                <a:close/>
                <a:moveTo>
                  <a:pt x="13473" y="7738"/>
                </a:moveTo>
                <a:lnTo>
                  <a:pt x="13478" y="7738"/>
                </a:lnTo>
                <a:lnTo>
                  <a:pt x="14122" y="7738"/>
                </a:lnTo>
                <a:lnTo>
                  <a:pt x="14124" y="7738"/>
                </a:lnTo>
                <a:cubicBezTo>
                  <a:pt x="14340" y="7738"/>
                  <a:pt x="14485" y="7749"/>
                  <a:pt x="14609" y="7774"/>
                </a:cubicBezTo>
                <a:cubicBezTo>
                  <a:pt x="14756" y="7797"/>
                  <a:pt x="14866" y="7829"/>
                  <a:pt x="14910" y="7871"/>
                </a:cubicBezTo>
                <a:cubicBezTo>
                  <a:pt x="15037" y="7992"/>
                  <a:pt x="15270" y="8339"/>
                  <a:pt x="15478" y="8684"/>
                </a:cubicBezTo>
                <a:cubicBezTo>
                  <a:pt x="15491" y="8706"/>
                  <a:pt x="15503" y="8726"/>
                  <a:pt x="15517" y="8748"/>
                </a:cubicBezTo>
                <a:cubicBezTo>
                  <a:pt x="15517" y="8750"/>
                  <a:pt x="15519" y="8751"/>
                  <a:pt x="15520" y="8753"/>
                </a:cubicBezTo>
                <a:cubicBezTo>
                  <a:pt x="15787" y="9165"/>
                  <a:pt x="15896" y="9377"/>
                  <a:pt x="15897" y="9528"/>
                </a:cubicBezTo>
                <a:cubicBezTo>
                  <a:pt x="15897" y="9531"/>
                  <a:pt x="15903" y="9542"/>
                  <a:pt x="15902" y="9544"/>
                </a:cubicBezTo>
                <a:cubicBezTo>
                  <a:pt x="15902" y="9546"/>
                  <a:pt x="15899" y="9552"/>
                  <a:pt x="15899" y="9555"/>
                </a:cubicBezTo>
                <a:cubicBezTo>
                  <a:pt x="15893" y="9627"/>
                  <a:pt x="15872" y="9695"/>
                  <a:pt x="15819" y="9760"/>
                </a:cubicBezTo>
                <a:cubicBezTo>
                  <a:pt x="15753" y="9843"/>
                  <a:pt x="15691" y="9864"/>
                  <a:pt x="15624" y="9851"/>
                </a:cubicBezTo>
                <a:cubicBezTo>
                  <a:pt x="15607" y="9851"/>
                  <a:pt x="15587" y="9845"/>
                  <a:pt x="15568" y="9838"/>
                </a:cubicBezTo>
                <a:cubicBezTo>
                  <a:pt x="15557" y="9831"/>
                  <a:pt x="15544" y="9823"/>
                  <a:pt x="15532" y="9813"/>
                </a:cubicBezTo>
                <a:cubicBezTo>
                  <a:pt x="15412" y="9740"/>
                  <a:pt x="15232" y="9493"/>
                  <a:pt x="14931" y="9013"/>
                </a:cubicBezTo>
                <a:cubicBezTo>
                  <a:pt x="14898" y="8969"/>
                  <a:pt x="14864" y="8917"/>
                  <a:pt x="14834" y="8879"/>
                </a:cubicBezTo>
                <a:cubicBezTo>
                  <a:pt x="14801" y="8832"/>
                  <a:pt x="14770" y="8796"/>
                  <a:pt x="14738" y="8762"/>
                </a:cubicBezTo>
                <a:cubicBezTo>
                  <a:pt x="14675" y="8695"/>
                  <a:pt x="14632" y="8671"/>
                  <a:pt x="14589" y="8649"/>
                </a:cubicBezTo>
                <a:cubicBezTo>
                  <a:pt x="14559" y="8636"/>
                  <a:pt x="14525" y="8607"/>
                  <a:pt x="14501" y="8613"/>
                </a:cubicBezTo>
                <a:cubicBezTo>
                  <a:pt x="14379" y="8643"/>
                  <a:pt x="14505" y="8896"/>
                  <a:pt x="15113" y="9833"/>
                </a:cubicBezTo>
                <a:cubicBezTo>
                  <a:pt x="15874" y="11006"/>
                  <a:pt x="15884" y="11015"/>
                  <a:pt x="16302" y="11068"/>
                </a:cubicBezTo>
                <a:lnTo>
                  <a:pt x="16725" y="11124"/>
                </a:lnTo>
                <a:lnTo>
                  <a:pt x="16725" y="11552"/>
                </a:lnTo>
                <a:lnTo>
                  <a:pt x="16725" y="11983"/>
                </a:lnTo>
                <a:lnTo>
                  <a:pt x="16150" y="12012"/>
                </a:lnTo>
                <a:cubicBezTo>
                  <a:pt x="16125" y="12013"/>
                  <a:pt x="16104" y="12011"/>
                  <a:pt x="16079" y="12012"/>
                </a:cubicBezTo>
                <a:lnTo>
                  <a:pt x="15437" y="12043"/>
                </a:lnTo>
                <a:lnTo>
                  <a:pt x="15065" y="11495"/>
                </a:lnTo>
                <a:lnTo>
                  <a:pt x="14694" y="10945"/>
                </a:lnTo>
                <a:lnTo>
                  <a:pt x="14329" y="11391"/>
                </a:lnTo>
                <a:lnTo>
                  <a:pt x="14092" y="11681"/>
                </a:lnTo>
                <a:lnTo>
                  <a:pt x="13968" y="11866"/>
                </a:lnTo>
                <a:lnTo>
                  <a:pt x="14138" y="12852"/>
                </a:lnTo>
                <a:cubicBezTo>
                  <a:pt x="14264" y="13591"/>
                  <a:pt x="14290" y="13798"/>
                  <a:pt x="14234" y="13943"/>
                </a:cubicBezTo>
                <a:cubicBezTo>
                  <a:pt x="14215" y="13990"/>
                  <a:pt x="14192" y="14033"/>
                  <a:pt x="14156" y="14083"/>
                </a:cubicBezTo>
                <a:cubicBezTo>
                  <a:pt x="14154" y="14085"/>
                  <a:pt x="14152" y="14083"/>
                  <a:pt x="14151" y="14085"/>
                </a:cubicBezTo>
                <a:cubicBezTo>
                  <a:pt x="13794" y="14571"/>
                  <a:pt x="13593" y="14224"/>
                  <a:pt x="13347" y="12695"/>
                </a:cubicBezTo>
                <a:cubicBezTo>
                  <a:pt x="13301" y="12410"/>
                  <a:pt x="13296" y="12317"/>
                  <a:pt x="13264" y="12089"/>
                </a:cubicBezTo>
                <a:lnTo>
                  <a:pt x="13140" y="11301"/>
                </a:lnTo>
                <a:lnTo>
                  <a:pt x="13326" y="11026"/>
                </a:lnTo>
                <a:cubicBezTo>
                  <a:pt x="13382" y="10926"/>
                  <a:pt x="13439" y="10823"/>
                  <a:pt x="13512" y="10719"/>
                </a:cubicBezTo>
                <a:cubicBezTo>
                  <a:pt x="13701" y="10451"/>
                  <a:pt x="13855" y="10197"/>
                  <a:pt x="13855" y="10158"/>
                </a:cubicBezTo>
                <a:cubicBezTo>
                  <a:pt x="13855" y="10119"/>
                  <a:pt x="13710" y="9875"/>
                  <a:pt x="13535" y="9612"/>
                </a:cubicBezTo>
                <a:lnTo>
                  <a:pt x="13218" y="9135"/>
                </a:lnTo>
                <a:lnTo>
                  <a:pt x="13197" y="9161"/>
                </a:lnTo>
                <a:lnTo>
                  <a:pt x="12896" y="9528"/>
                </a:lnTo>
                <a:lnTo>
                  <a:pt x="12562" y="9935"/>
                </a:lnTo>
                <a:lnTo>
                  <a:pt x="12468" y="9820"/>
                </a:lnTo>
                <a:cubicBezTo>
                  <a:pt x="12466" y="9819"/>
                  <a:pt x="12464" y="9817"/>
                  <a:pt x="12462" y="9816"/>
                </a:cubicBezTo>
                <a:cubicBezTo>
                  <a:pt x="12335" y="9716"/>
                  <a:pt x="11944" y="9200"/>
                  <a:pt x="11686" y="8819"/>
                </a:cubicBezTo>
                <a:cubicBezTo>
                  <a:pt x="11641" y="8756"/>
                  <a:pt x="11611" y="8713"/>
                  <a:pt x="11578" y="8662"/>
                </a:cubicBezTo>
                <a:cubicBezTo>
                  <a:pt x="11509" y="8557"/>
                  <a:pt x="11445" y="8457"/>
                  <a:pt x="11445" y="8430"/>
                </a:cubicBezTo>
                <a:cubicBezTo>
                  <a:pt x="11445" y="8428"/>
                  <a:pt x="11448" y="8425"/>
                  <a:pt x="11449" y="8423"/>
                </a:cubicBezTo>
                <a:cubicBezTo>
                  <a:pt x="11448" y="8423"/>
                  <a:pt x="11445" y="8418"/>
                  <a:pt x="11445" y="8417"/>
                </a:cubicBezTo>
                <a:cubicBezTo>
                  <a:pt x="11445" y="8413"/>
                  <a:pt x="11458" y="8402"/>
                  <a:pt x="11459" y="8397"/>
                </a:cubicBezTo>
                <a:cubicBezTo>
                  <a:pt x="11475" y="8324"/>
                  <a:pt x="11534" y="8209"/>
                  <a:pt x="11618" y="8114"/>
                </a:cubicBezTo>
                <a:cubicBezTo>
                  <a:pt x="11620" y="8113"/>
                  <a:pt x="11619" y="8111"/>
                  <a:pt x="11620" y="8110"/>
                </a:cubicBezTo>
                <a:cubicBezTo>
                  <a:pt x="11662" y="8063"/>
                  <a:pt x="11694" y="8030"/>
                  <a:pt x="11725" y="8010"/>
                </a:cubicBezTo>
                <a:cubicBezTo>
                  <a:pt x="11819" y="7949"/>
                  <a:pt x="11893" y="8035"/>
                  <a:pt x="12179" y="8386"/>
                </a:cubicBezTo>
                <a:lnTo>
                  <a:pt x="12565" y="8859"/>
                </a:lnTo>
                <a:lnTo>
                  <a:pt x="13018" y="8297"/>
                </a:lnTo>
                <a:lnTo>
                  <a:pt x="13473" y="7738"/>
                </a:lnTo>
                <a:close/>
                <a:moveTo>
                  <a:pt x="3873" y="8187"/>
                </a:moveTo>
                <a:cubicBezTo>
                  <a:pt x="3654" y="8255"/>
                  <a:pt x="3177" y="8274"/>
                  <a:pt x="2944" y="8222"/>
                </a:cubicBezTo>
                <a:lnTo>
                  <a:pt x="2948" y="8490"/>
                </a:lnTo>
                <a:lnTo>
                  <a:pt x="3410" y="8490"/>
                </a:lnTo>
                <a:lnTo>
                  <a:pt x="3873" y="8490"/>
                </a:lnTo>
                <a:lnTo>
                  <a:pt x="3873" y="8187"/>
                </a:lnTo>
                <a:close/>
                <a:moveTo>
                  <a:pt x="7780" y="8490"/>
                </a:moveTo>
                <a:cubicBezTo>
                  <a:pt x="7947" y="8490"/>
                  <a:pt x="9020" y="9929"/>
                  <a:pt x="9070" y="10220"/>
                </a:cubicBezTo>
                <a:cubicBezTo>
                  <a:pt x="9095" y="10362"/>
                  <a:pt x="9127" y="10839"/>
                  <a:pt x="9143" y="11278"/>
                </a:cubicBezTo>
                <a:lnTo>
                  <a:pt x="9173" y="12074"/>
                </a:lnTo>
                <a:lnTo>
                  <a:pt x="9835" y="12838"/>
                </a:lnTo>
                <a:cubicBezTo>
                  <a:pt x="10200" y="13259"/>
                  <a:pt x="10498" y="13677"/>
                  <a:pt x="10498" y="13767"/>
                </a:cubicBezTo>
                <a:cubicBezTo>
                  <a:pt x="10498" y="13987"/>
                  <a:pt x="10325" y="14186"/>
                  <a:pt x="10136" y="14186"/>
                </a:cubicBezTo>
                <a:cubicBezTo>
                  <a:pt x="9900" y="14186"/>
                  <a:pt x="8604" y="12591"/>
                  <a:pt x="8547" y="12231"/>
                </a:cubicBezTo>
                <a:cubicBezTo>
                  <a:pt x="8490" y="11879"/>
                  <a:pt x="8428" y="11859"/>
                  <a:pt x="8235" y="12125"/>
                </a:cubicBezTo>
                <a:cubicBezTo>
                  <a:pt x="8103" y="12307"/>
                  <a:pt x="8124" y="12355"/>
                  <a:pt x="8610" y="12956"/>
                </a:cubicBezTo>
                <a:cubicBezTo>
                  <a:pt x="9009" y="13447"/>
                  <a:pt x="9123" y="13657"/>
                  <a:pt x="9104" y="13864"/>
                </a:cubicBezTo>
                <a:cubicBezTo>
                  <a:pt x="9086" y="14054"/>
                  <a:pt x="9018" y="14143"/>
                  <a:pt x="8872" y="14169"/>
                </a:cubicBezTo>
                <a:cubicBezTo>
                  <a:pt x="8711" y="14197"/>
                  <a:pt x="8510" y="14014"/>
                  <a:pt x="7947" y="13314"/>
                </a:cubicBezTo>
                <a:cubicBezTo>
                  <a:pt x="7551" y="12822"/>
                  <a:pt x="7228" y="12371"/>
                  <a:pt x="7228" y="12313"/>
                </a:cubicBezTo>
                <a:cubicBezTo>
                  <a:pt x="7228" y="12254"/>
                  <a:pt x="7428" y="11954"/>
                  <a:pt x="7671" y="11647"/>
                </a:cubicBezTo>
                <a:cubicBezTo>
                  <a:pt x="7940" y="11307"/>
                  <a:pt x="8085" y="11041"/>
                  <a:pt x="8046" y="10962"/>
                </a:cubicBezTo>
                <a:cubicBezTo>
                  <a:pt x="7941" y="10750"/>
                  <a:pt x="7220" y="11867"/>
                  <a:pt x="6841" y="12830"/>
                </a:cubicBezTo>
                <a:cubicBezTo>
                  <a:pt x="6584" y="13480"/>
                  <a:pt x="6449" y="13711"/>
                  <a:pt x="6308" y="13736"/>
                </a:cubicBezTo>
                <a:cubicBezTo>
                  <a:pt x="6199" y="13755"/>
                  <a:pt x="6137" y="13826"/>
                  <a:pt x="6161" y="13904"/>
                </a:cubicBezTo>
                <a:cubicBezTo>
                  <a:pt x="6184" y="13977"/>
                  <a:pt x="6130" y="14119"/>
                  <a:pt x="6041" y="14220"/>
                </a:cubicBezTo>
                <a:cubicBezTo>
                  <a:pt x="5889" y="14391"/>
                  <a:pt x="5871" y="14392"/>
                  <a:pt x="5737" y="14206"/>
                </a:cubicBezTo>
                <a:cubicBezTo>
                  <a:pt x="5658" y="14098"/>
                  <a:pt x="5593" y="13973"/>
                  <a:pt x="5593" y="13928"/>
                </a:cubicBezTo>
                <a:cubicBezTo>
                  <a:pt x="5593" y="13770"/>
                  <a:pt x="6067" y="13219"/>
                  <a:pt x="6204" y="13219"/>
                </a:cubicBezTo>
                <a:cubicBezTo>
                  <a:pt x="6291" y="13219"/>
                  <a:pt x="6440" y="12952"/>
                  <a:pt x="6605" y="12494"/>
                </a:cubicBezTo>
                <a:cubicBezTo>
                  <a:pt x="6844" y="11833"/>
                  <a:pt x="6860" y="11711"/>
                  <a:pt x="6797" y="11124"/>
                </a:cubicBezTo>
                <a:cubicBezTo>
                  <a:pt x="6665" y="9904"/>
                  <a:pt x="6673" y="9873"/>
                  <a:pt x="7195" y="9153"/>
                </a:cubicBezTo>
                <a:cubicBezTo>
                  <a:pt x="7459" y="8788"/>
                  <a:pt x="7721" y="8490"/>
                  <a:pt x="7780" y="8490"/>
                </a:cubicBezTo>
                <a:close/>
                <a:moveTo>
                  <a:pt x="19800" y="8759"/>
                </a:moveTo>
                <a:lnTo>
                  <a:pt x="19586" y="9082"/>
                </a:lnTo>
                <a:cubicBezTo>
                  <a:pt x="19468" y="9259"/>
                  <a:pt x="19367" y="9440"/>
                  <a:pt x="19365" y="9484"/>
                </a:cubicBezTo>
                <a:cubicBezTo>
                  <a:pt x="19363" y="9528"/>
                  <a:pt x="19419" y="9564"/>
                  <a:pt x="19487" y="9564"/>
                </a:cubicBezTo>
                <a:cubicBezTo>
                  <a:pt x="19634" y="9564"/>
                  <a:pt x="19664" y="9508"/>
                  <a:pt x="19742" y="9082"/>
                </a:cubicBezTo>
                <a:lnTo>
                  <a:pt x="19800" y="8759"/>
                </a:lnTo>
                <a:close/>
                <a:moveTo>
                  <a:pt x="20338" y="9542"/>
                </a:moveTo>
                <a:cubicBezTo>
                  <a:pt x="20265" y="9535"/>
                  <a:pt x="20221" y="9635"/>
                  <a:pt x="20135" y="9922"/>
                </a:cubicBezTo>
                <a:cubicBezTo>
                  <a:pt x="20004" y="10358"/>
                  <a:pt x="19989" y="10370"/>
                  <a:pt x="19638" y="10341"/>
                </a:cubicBezTo>
                <a:cubicBezTo>
                  <a:pt x="19325" y="10317"/>
                  <a:pt x="19277" y="10342"/>
                  <a:pt x="19277" y="10529"/>
                </a:cubicBezTo>
                <a:cubicBezTo>
                  <a:pt x="19277" y="10698"/>
                  <a:pt x="19333" y="10746"/>
                  <a:pt x="19530" y="10746"/>
                </a:cubicBezTo>
                <a:cubicBezTo>
                  <a:pt x="19669" y="10746"/>
                  <a:pt x="19807" y="10795"/>
                  <a:pt x="19836" y="10854"/>
                </a:cubicBezTo>
                <a:cubicBezTo>
                  <a:pt x="19909" y="11003"/>
                  <a:pt x="20449" y="10451"/>
                  <a:pt x="20657" y="10014"/>
                </a:cubicBezTo>
                <a:cubicBezTo>
                  <a:pt x="20859" y="9590"/>
                  <a:pt x="20864" y="9555"/>
                  <a:pt x="20703" y="9632"/>
                </a:cubicBezTo>
                <a:cubicBezTo>
                  <a:pt x="20635" y="9665"/>
                  <a:pt x="20508" y="9641"/>
                  <a:pt x="20423" y="9581"/>
                </a:cubicBezTo>
                <a:cubicBezTo>
                  <a:pt x="20390" y="9558"/>
                  <a:pt x="20363" y="9544"/>
                  <a:pt x="20338" y="9542"/>
                </a:cubicBezTo>
                <a:close/>
                <a:moveTo>
                  <a:pt x="7435" y="9937"/>
                </a:moveTo>
                <a:cubicBezTo>
                  <a:pt x="7425" y="9930"/>
                  <a:pt x="7414" y="9932"/>
                  <a:pt x="7402" y="9942"/>
                </a:cubicBezTo>
                <a:cubicBezTo>
                  <a:pt x="7354" y="9978"/>
                  <a:pt x="7315" y="10153"/>
                  <a:pt x="7315" y="10330"/>
                </a:cubicBezTo>
                <a:cubicBezTo>
                  <a:pt x="7315" y="10518"/>
                  <a:pt x="7352" y="10623"/>
                  <a:pt x="7402" y="10585"/>
                </a:cubicBezTo>
                <a:cubicBezTo>
                  <a:pt x="7449" y="10548"/>
                  <a:pt x="7487" y="10373"/>
                  <a:pt x="7487" y="10196"/>
                </a:cubicBezTo>
                <a:cubicBezTo>
                  <a:pt x="7487" y="10055"/>
                  <a:pt x="7467" y="9959"/>
                  <a:pt x="7435" y="9937"/>
                </a:cubicBezTo>
                <a:close/>
                <a:moveTo>
                  <a:pt x="3399" y="10532"/>
                </a:moveTo>
                <a:cubicBezTo>
                  <a:pt x="3328" y="10532"/>
                  <a:pt x="3270" y="10604"/>
                  <a:pt x="3270" y="10693"/>
                </a:cubicBezTo>
                <a:cubicBezTo>
                  <a:pt x="3270" y="10781"/>
                  <a:pt x="3328" y="10854"/>
                  <a:pt x="3399" y="10854"/>
                </a:cubicBezTo>
                <a:cubicBezTo>
                  <a:pt x="3470" y="10854"/>
                  <a:pt x="3528" y="10781"/>
                  <a:pt x="3528" y="10693"/>
                </a:cubicBezTo>
                <a:cubicBezTo>
                  <a:pt x="3528" y="10604"/>
                  <a:pt x="3470" y="10532"/>
                  <a:pt x="3399" y="10532"/>
                </a:cubicBezTo>
                <a:close/>
                <a:moveTo>
                  <a:pt x="129" y="11177"/>
                </a:moveTo>
                <a:cubicBezTo>
                  <a:pt x="66" y="11177"/>
                  <a:pt x="19" y="11238"/>
                  <a:pt x="9" y="11314"/>
                </a:cubicBezTo>
                <a:cubicBezTo>
                  <a:pt x="9" y="11332"/>
                  <a:pt x="9" y="11344"/>
                  <a:pt x="9" y="11362"/>
                </a:cubicBezTo>
                <a:cubicBezTo>
                  <a:pt x="19" y="11438"/>
                  <a:pt x="66" y="11499"/>
                  <a:pt x="129" y="11499"/>
                </a:cubicBezTo>
                <a:cubicBezTo>
                  <a:pt x="200" y="11499"/>
                  <a:pt x="258" y="11427"/>
                  <a:pt x="258" y="11338"/>
                </a:cubicBezTo>
                <a:cubicBezTo>
                  <a:pt x="258" y="11249"/>
                  <a:pt x="200" y="11177"/>
                  <a:pt x="129" y="11177"/>
                </a:cubicBezTo>
                <a:close/>
                <a:moveTo>
                  <a:pt x="12312" y="12682"/>
                </a:moveTo>
                <a:cubicBezTo>
                  <a:pt x="12842" y="12682"/>
                  <a:pt x="13088" y="13401"/>
                  <a:pt x="12710" y="13844"/>
                </a:cubicBezTo>
                <a:cubicBezTo>
                  <a:pt x="12462" y="14135"/>
                  <a:pt x="12186" y="14143"/>
                  <a:pt x="11962" y="13864"/>
                </a:cubicBezTo>
                <a:cubicBezTo>
                  <a:pt x="11621" y="13439"/>
                  <a:pt x="11846" y="12682"/>
                  <a:pt x="12312" y="12682"/>
                </a:cubicBezTo>
                <a:close/>
                <a:moveTo>
                  <a:pt x="3803" y="12690"/>
                </a:moveTo>
                <a:cubicBezTo>
                  <a:pt x="3911" y="12692"/>
                  <a:pt x="4022" y="12761"/>
                  <a:pt x="4130" y="12896"/>
                </a:cubicBezTo>
                <a:cubicBezTo>
                  <a:pt x="4322" y="13136"/>
                  <a:pt x="4356" y="13539"/>
                  <a:pt x="4201" y="13733"/>
                </a:cubicBezTo>
                <a:cubicBezTo>
                  <a:pt x="4142" y="13807"/>
                  <a:pt x="4107" y="14099"/>
                  <a:pt x="4119" y="14427"/>
                </a:cubicBezTo>
                <a:cubicBezTo>
                  <a:pt x="4138" y="14917"/>
                  <a:pt x="4104" y="15061"/>
                  <a:pt x="3868" y="15468"/>
                </a:cubicBezTo>
                <a:cubicBezTo>
                  <a:pt x="3569" y="15984"/>
                  <a:pt x="3565" y="16068"/>
                  <a:pt x="3787" y="17625"/>
                </a:cubicBezTo>
                <a:cubicBezTo>
                  <a:pt x="3877" y="18257"/>
                  <a:pt x="3920" y="18353"/>
                  <a:pt x="4226" y="18619"/>
                </a:cubicBezTo>
                <a:lnTo>
                  <a:pt x="4562" y="18911"/>
                </a:lnTo>
                <a:lnTo>
                  <a:pt x="4562" y="19943"/>
                </a:lnTo>
                <a:cubicBezTo>
                  <a:pt x="4562" y="20509"/>
                  <a:pt x="4520" y="21064"/>
                  <a:pt x="4471" y="21178"/>
                </a:cubicBezTo>
                <a:cubicBezTo>
                  <a:pt x="4359" y="21440"/>
                  <a:pt x="4030" y="21446"/>
                  <a:pt x="3843" y="21189"/>
                </a:cubicBezTo>
                <a:cubicBezTo>
                  <a:pt x="3739" y="21045"/>
                  <a:pt x="3700" y="20791"/>
                  <a:pt x="3700" y="20228"/>
                </a:cubicBezTo>
                <a:cubicBezTo>
                  <a:pt x="3700" y="19556"/>
                  <a:pt x="3678" y="19444"/>
                  <a:pt x="3518" y="19337"/>
                </a:cubicBezTo>
                <a:cubicBezTo>
                  <a:pt x="3316" y="19202"/>
                  <a:pt x="3186" y="19337"/>
                  <a:pt x="3183" y="19693"/>
                </a:cubicBezTo>
                <a:cubicBezTo>
                  <a:pt x="3182" y="19889"/>
                  <a:pt x="2265" y="21045"/>
                  <a:pt x="1975" y="21216"/>
                </a:cubicBezTo>
                <a:cubicBezTo>
                  <a:pt x="1796" y="21320"/>
                  <a:pt x="1603" y="21175"/>
                  <a:pt x="1455" y="20829"/>
                </a:cubicBezTo>
                <a:cubicBezTo>
                  <a:pt x="1384" y="20664"/>
                  <a:pt x="1454" y="20520"/>
                  <a:pt x="1851" y="20000"/>
                </a:cubicBezTo>
                <a:cubicBezTo>
                  <a:pt x="2115" y="19654"/>
                  <a:pt x="2364" y="19225"/>
                  <a:pt x="2405" y="19048"/>
                </a:cubicBezTo>
                <a:cubicBezTo>
                  <a:pt x="2454" y="18832"/>
                  <a:pt x="2424" y="18371"/>
                  <a:pt x="2316" y="17636"/>
                </a:cubicBezTo>
                <a:cubicBezTo>
                  <a:pt x="2138" y="16422"/>
                  <a:pt x="2151" y="16465"/>
                  <a:pt x="1734" y="15822"/>
                </a:cubicBezTo>
                <a:cubicBezTo>
                  <a:pt x="1449" y="15382"/>
                  <a:pt x="1438" y="15326"/>
                  <a:pt x="1455" y="14586"/>
                </a:cubicBezTo>
                <a:cubicBezTo>
                  <a:pt x="1473" y="13799"/>
                  <a:pt x="1618" y="13327"/>
                  <a:pt x="1842" y="13327"/>
                </a:cubicBezTo>
                <a:cubicBezTo>
                  <a:pt x="2051" y="13327"/>
                  <a:pt x="2146" y="13597"/>
                  <a:pt x="2157" y="14155"/>
                </a:cubicBezTo>
                <a:cubicBezTo>
                  <a:pt x="2169" y="14103"/>
                  <a:pt x="2179" y="14054"/>
                  <a:pt x="2199" y="13992"/>
                </a:cubicBezTo>
                <a:cubicBezTo>
                  <a:pt x="2351" y="13542"/>
                  <a:pt x="2678" y="13380"/>
                  <a:pt x="3006" y="13592"/>
                </a:cubicBezTo>
                <a:cubicBezTo>
                  <a:pt x="3414" y="13855"/>
                  <a:pt x="3490" y="14526"/>
                  <a:pt x="3157" y="14918"/>
                </a:cubicBezTo>
                <a:cubicBezTo>
                  <a:pt x="2900" y="15219"/>
                  <a:pt x="2570" y="15217"/>
                  <a:pt x="2350" y="14911"/>
                </a:cubicBezTo>
                <a:cubicBezTo>
                  <a:pt x="2252" y="14775"/>
                  <a:pt x="2199" y="14665"/>
                  <a:pt x="2164" y="14558"/>
                </a:cubicBezTo>
                <a:cubicBezTo>
                  <a:pt x="2159" y="15303"/>
                  <a:pt x="2233" y="15390"/>
                  <a:pt x="2737" y="15307"/>
                </a:cubicBezTo>
                <a:cubicBezTo>
                  <a:pt x="3326" y="15209"/>
                  <a:pt x="3476" y="14940"/>
                  <a:pt x="3410" y="14096"/>
                </a:cubicBezTo>
                <a:cubicBezTo>
                  <a:pt x="3335" y="13145"/>
                  <a:pt x="3337" y="13098"/>
                  <a:pt x="3493" y="12883"/>
                </a:cubicBezTo>
                <a:cubicBezTo>
                  <a:pt x="3588" y="12752"/>
                  <a:pt x="3694" y="12688"/>
                  <a:pt x="3803" y="12690"/>
                </a:cubicBezTo>
                <a:close/>
                <a:moveTo>
                  <a:pt x="19531" y="14562"/>
                </a:moveTo>
                <a:cubicBezTo>
                  <a:pt x="19657" y="14579"/>
                  <a:pt x="19780" y="14676"/>
                  <a:pt x="19901" y="14852"/>
                </a:cubicBezTo>
                <a:cubicBezTo>
                  <a:pt x="20112" y="15156"/>
                  <a:pt x="20087" y="15545"/>
                  <a:pt x="19839" y="15855"/>
                </a:cubicBezTo>
                <a:cubicBezTo>
                  <a:pt x="19577" y="16183"/>
                  <a:pt x="19436" y="16188"/>
                  <a:pt x="19142" y="15872"/>
                </a:cubicBezTo>
                <a:cubicBezTo>
                  <a:pt x="18832" y="15540"/>
                  <a:pt x="18834" y="15089"/>
                  <a:pt x="19146" y="14754"/>
                </a:cubicBezTo>
                <a:cubicBezTo>
                  <a:pt x="19278" y="14612"/>
                  <a:pt x="19406" y="14546"/>
                  <a:pt x="19531" y="14562"/>
                </a:cubicBezTo>
                <a:close/>
                <a:moveTo>
                  <a:pt x="12201" y="14723"/>
                </a:moveTo>
                <a:cubicBezTo>
                  <a:pt x="12396" y="14723"/>
                  <a:pt x="12650" y="15093"/>
                  <a:pt x="12650" y="15375"/>
                </a:cubicBezTo>
                <a:cubicBezTo>
                  <a:pt x="12650" y="15470"/>
                  <a:pt x="12561" y="15649"/>
                  <a:pt x="12452" y="15777"/>
                </a:cubicBezTo>
                <a:cubicBezTo>
                  <a:pt x="12396" y="15843"/>
                  <a:pt x="12350" y="15889"/>
                  <a:pt x="12308" y="15925"/>
                </a:cubicBezTo>
                <a:cubicBezTo>
                  <a:pt x="12477" y="15916"/>
                  <a:pt x="12604" y="15906"/>
                  <a:pt x="12912" y="15906"/>
                </a:cubicBezTo>
                <a:cubicBezTo>
                  <a:pt x="13780" y="15906"/>
                  <a:pt x="14028" y="15939"/>
                  <a:pt x="14113" y="16067"/>
                </a:cubicBezTo>
                <a:cubicBezTo>
                  <a:pt x="14278" y="16315"/>
                  <a:pt x="14069" y="16551"/>
                  <a:pt x="13683" y="16551"/>
                </a:cubicBezTo>
                <a:lnTo>
                  <a:pt x="13360" y="16551"/>
                </a:lnTo>
                <a:lnTo>
                  <a:pt x="13255" y="17223"/>
                </a:lnTo>
                <a:cubicBezTo>
                  <a:pt x="13197" y="17592"/>
                  <a:pt x="13090" y="17979"/>
                  <a:pt x="13016" y="18082"/>
                </a:cubicBezTo>
                <a:cubicBezTo>
                  <a:pt x="12854" y="18309"/>
                  <a:pt x="12202" y="18341"/>
                  <a:pt x="12061" y="18129"/>
                </a:cubicBezTo>
                <a:cubicBezTo>
                  <a:pt x="12009" y="18050"/>
                  <a:pt x="11910" y="17656"/>
                  <a:pt x="11843" y="17256"/>
                </a:cubicBezTo>
                <a:cubicBezTo>
                  <a:pt x="11776" y="16855"/>
                  <a:pt x="11680" y="16476"/>
                  <a:pt x="11629" y="16412"/>
                </a:cubicBezTo>
                <a:cubicBezTo>
                  <a:pt x="11562" y="16327"/>
                  <a:pt x="11573" y="16240"/>
                  <a:pt x="11675" y="16100"/>
                </a:cubicBezTo>
                <a:cubicBezTo>
                  <a:pt x="11738" y="16013"/>
                  <a:pt x="11828" y="15966"/>
                  <a:pt x="12017" y="15939"/>
                </a:cubicBezTo>
                <a:cubicBezTo>
                  <a:pt x="11979" y="15914"/>
                  <a:pt x="11943" y="15888"/>
                  <a:pt x="11894" y="15846"/>
                </a:cubicBezTo>
                <a:cubicBezTo>
                  <a:pt x="11524" y="15522"/>
                  <a:pt x="11742" y="14723"/>
                  <a:pt x="12201" y="14723"/>
                </a:cubicBezTo>
                <a:close/>
                <a:moveTo>
                  <a:pt x="17817" y="15035"/>
                </a:moveTo>
                <a:cubicBezTo>
                  <a:pt x="17815" y="15035"/>
                  <a:pt x="17814" y="15039"/>
                  <a:pt x="17812" y="15039"/>
                </a:cubicBezTo>
                <a:cubicBezTo>
                  <a:pt x="17715" y="15036"/>
                  <a:pt x="17642" y="15132"/>
                  <a:pt x="17642" y="15369"/>
                </a:cubicBezTo>
                <a:cubicBezTo>
                  <a:pt x="17642" y="15551"/>
                  <a:pt x="17718" y="15787"/>
                  <a:pt x="17819" y="15912"/>
                </a:cubicBezTo>
                <a:cubicBezTo>
                  <a:pt x="18056" y="16209"/>
                  <a:pt x="18295" y="16145"/>
                  <a:pt x="18257" y="15795"/>
                </a:cubicBezTo>
                <a:cubicBezTo>
                  <a:pt x="18211" y="15361"/>
                  <a:pt x="17984" y="15051"/>
                  <a:pt x="17819" y="15035"/>
                </a:cubicBezTo>
                <a:cubicBezTo>
                  <a:pt x="17818" y="15035"/>
                  <a:pt x="17818" y="15035"/>
                  <a:pt x="17817" y="15035"/>
                </a:cubicBezTo>
                <a:close/>
                <a:moveTo>
                  <a:pt x="10056" y="15369"/>
                </a:moveTo>
                <a:cubicBezTo>
                  <a:pt x="10546" y="15369"/>
                  <a:pt x="10789" y="16252"/>
                  <a:pt x="10394" y="16597"/>
                </a:cubicBezTo>
                <a:cubicBezTo>
                  <a:pt x="10329" y="16654"/>
                  <a:pt x="10253" y="16697"/>
                  <a:pt x="10180" y="16728"/>
                </a:cubicBezTo>
                <a:cubicBezTo>
                  <a:pt x="10365" y="16739"/>
                  <a:pt x="10530" y="16575"/>
                  <a:pt x="10843" y="16067"/>
                </a:cubicBezTo>
                <a:cubicBezTo>
                  <a:pt x="11038" y="15752"/>
                  <a:pt x="11258" y="15464"/>
                  <a:pt x="11333" y="15428"/>
                </a:cubicBezTo>
                <a:cubicBezTo>
                  <a:pt x="11472" y="15362"/>
                  <a:pt x="11790" y="15636"/>
                  <a:pt x="11790" y="15824"/>
                </a:cubicBezTo>
                <a:cubicBezTo>
                  <a:pt x="11790" y="16008"/>
                  <a:pt x="10950" y="17252"/>
                  <a:pt x="10723" y="17404"/>
                </a:cubicBezTo>
                <a:cubicBezTo>
                  <a:pt x="10567" y="17508"/>
                  <a:pt x="10490" y="17665"/>
                  <a:pt x="10459" y="17936"/>
                </a:cubicBezTo>
                <a:cubicBezTo>
                  <a:pt x="10239" y="19885"/>
                  <a:pt x="10004" y="20751"/>
                  <a:pt x="9587" y="21160"/>
                </a:cubicBezTo>
                <a:cubicBezTo>
                  <a:pt x="9210" y="21530"/>
                  <a:pt x="8692" y="21414"/>
                  <a:pt x="8692" y="20957"/>
                </a:cubicBezTo>
                <a:cubicBezTo>
                  <a:pt x="8692" y="20735"/>
                  <a:pt x="8858" y="20526"/>
                  <a:pt x="9038" y="20526"/>
                </a:cubicBezTo>
                <a:cubicBezTo>
                  <a:pt x="9193" y="20526"/>
                  <a:pt x="9409" y="20261"/>
                  <a:pt x="9493" y="19963"/>
                </a:cubicBezTo>
                <a:cubicBezTo>
                  <a:pt x="9539" y="19801"/>
                  <a:pt x="9513" y="19784"/>
                  <a:pt x="9313" y="19854"/>
                </a:cubicBezTo>
                <a:cubicBezTo>
                  <a:pt x="9184" y="19899"/>
                  <a:pt x="8833" y="19936"/>
                  <a:pt x="8531" y="19936"/>
                </a:cubicBezTo>
                <a:cubicBezTo>
                  <a:pt x="8101" y="19936"/>
                  <a:pt x="7959" y="19895"/>
                  <a:pt x="7885" y="19748"/>
                </a:cubicBezTo>
                <a:cubicBezTo>
                  <a:pt x="7704" y="19392"/>
                  <a:pt x="7918" y="19188"/>
                  <a:pt x="8552" y="19118"/>
                </a:cubicBezTo>
                <a:cubicBezTo>
                  <a:pt x="9189" y="19049"/>
                  <a:pt x="9262" y="18999"/>
                  <a:pt x="9375" y="18509"/>
                </a:cubicBezTo>
                <a:lnTo>
                  <a:pt x="9453" y="18168"/>
                </a:lnTo>
                <a:lnTo>
                  <a:pt x="9200" y="18400"/>
                </a:lnTo>
                <a:lnTo>
                  <a:pt x="8946" y="18635"/>
                </a:lnTo>
                <a:lnTo>
                  <a:pt x="8757" y="18398"/>
                </a:lnTo>
                <a:cubicBezTo>
                  <a:pt x="8511" y="18090"/>
                  <a:pt x="8574" y="17955"/>
                  <a:pt x="9334" y="17218"/>
                </a:cubicBezTo>
                <a:cubicBezTo>
                  <a:pt x="9626" y="16935"/>
                  <a:pt x="9848" y="16770"/>
                  <a:pt x="9978" y="16725"/>
                </a:cubicBezTo>
                <a:cubicBezTo>
                  <a:pt x="9806" y="16626"/>
                  <a:pt x="9552" y="16256"/>
                  <a:pt x="9552" y="16067"/>
                </a:cubicBezTo>
                <a:cubicBezTo>
                  <a:pt x="9552" y="15849"/>
                  <a:pt x="9899" y="15369"/>
                  <a:pt x="10056" y="15369"/>
                </a:cubicBezTo>
                <a:close/>
                <a:moveTo>
                  <a:pt x="20356" y="19189"/>
                </a:moveTo>
                <a:lnTo>
                  <a:pt x="20261" y="19446"/>
                </a:lnTo>
                <a:cubicBezTo>
                  <a:pt x="20148" y="19750"/>
                  <a:pt x="20141" y="19891"/>
                  <a:pt x="20223" y="20252"/>
                </a:cubicBezTo>
                <a:cubicBezTo>
                  <a:pt x="20306" y="20612"/>
                  <a:pt x="20347" y="20823"/>
                  <a:pt x="20361" y="20983"/>
                </a:cubicBezTo>
                <a:cubicBezTo>
                  <a:pt x="20363" y="21005"/>
                  <a:pt x="20370" y="21042"/>
                  <a:pt x="20368" y="21061"/>
                </a:cubicBezTo>
                <a:cubicBezTo>
                  <a:pt x="20374" y="21244"/>
                  <a:pt x="20325" y="21327"/>
                  <a:pt x="20213" y="21425"/>
                </a:cubicBezTo>
                <a:cubicBezTo>
                  <a:pt x="20023" y="21592"/>
                  <a:pt x="20050" y="21600"/>
                  <a:pt x="20807" y="21600"/>
                </a:cubicBezTo>
                <a:cubicBezTo>
                  <a:pt x="21530" y="21600"/>
                  <a:pt x="21600" y="21583"/>
                  <a:pt x="21600" y="21397"/>
                </a:cubicBezTo>
                <a:cubicBezTo>
                  <a:pt x="21600" y="21269"/>
                  <a:pt x="21458" y="21087"/>
                  <a:pt x="21223" y="20915"/>
                </a:cubicBezTo>
                <a:cubicBezTo>
                  <a:pt x="21068" y="20802"/>
                  <a:pt x="20884" y="20614"/>
                  <a:pt x="20729" y="20433"/>
                </a:cubicBezTo>
                <a:cubicBezTo>
                  <a:pt x="20723" y="20427"/>
                  <a:pt x="20714" y="20422"/>
                  <a:pt x="20708" y="20416"/>
                </a:cubicBezTo>
                <a:cubicBezTo>
                  <a:pt x="20686" y="20392"/>
                  <a:pt x="20676" y="20373"/>
                  <a:pt x="20657" y="20352"/>
                </a:cubicBezTo>
                <a:cubicBezTo>
                  <a:pt x="20656" y="20350"/>
                  <a:pt x="20655" y="20351"/>
                  <a:pt x="20653" y="20349"/>
                </a:cubicBezTo>
                <a:cubicBezTo>
                  <a:pt x="20606" y="20300"/>
                  <a:pt x="20575" y="20260"/>
                  <a:pt x="20544" y="20221"/>
                </a:cubicBezTo>
                <a:cubicBezTo>
                  <a:pt x="20534" y="20209"/>
                  <a:pt x="20517" y="20193"/>
                  <a:pt x="20508" y="20181"/>
                </a:cubicBezTo>
                <a:cubicBezTo>
                  <a:pt x="20469" y="20129"/>
                  <a:pt x="20445" y="20082"/>
                  <a:pt x="20429" y="20027"/>
                </a:cubicBezTo>
                <a:cubicBezTo>
                  <a:pt x="20424" y="20011"/>
                  <a:pt x="20422" y="19988"/>
                  <a:pt x="20420" y="19969"/>
                </a:cubicBezTo>
                <a:cubicBezTo>
                  <a:pt x="20354" y="19822"/>
                  <a:pt x="20324" y="19684"/>
                  <a:pt x="20349" y="19472"/>
                </a:cubicBezTo>
                <a:lnTo>
                  <a:pt x="20377" y="19244"/>
                </a:lnTo>
                <a:cubicBezTo>
                  <a:pt x="20372" y="19220"/>
                  <a:pt x="20365" y="19192"/>
                  <a:pt x="20356" y="1918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ommendations &amp; Ess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Recommendations &amp; Essays</a:t>
            </a:r>
          </a:p>
        </p:txBody>
      </p:sp>
      <p:sp>
        <p:nvSpPr>
          <p:cNvPr id="171" name="Speak about you as an individual…what interests and/or excites you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3534"/>
            </a:pPr>
            <a:r>
              <a:t>Speak about you as an individual…what interests and/or excites you? </a:t>
            </a:r>
          </a:p>
          <a:p>
            <a:pPr marL="522170" indent="-522170" defTabSz="543305">
              <a:spcBef>
                <a:spcPts val="3900"/>
              </a:spcBef>
              <a:defRPr sz="3534"/>
            </a:pPr>
            <a:r>
              <a:rPr b="1" sz="4464">
                <a:latin typeface="Helvetica"/>
                <a:ea typeface="Helvetica"/>
                <a:cs typeface="Helvetica"/>
                <a:sym typeface="Helvetica"/>
              </a:rPr>
              <a:t>How are </a:t>
            </a:r>
            <a:r>
              <a:rPr b="1" sz="4464" u="sng">
                <a:latin typeface="Helvetica"/>
                <a:ea typeface="Helvetica"/>
                <a:cs typeface="Helvetica"/>
                <a:sym typeface="Helvetica"/>
              </a:rPr>
              <a:t>YOU</a:t>
            </a:r>
            <a:r>
              <a:rPr b="1" sz="4464">
                <a:latin typeface="Helvetica"/>
                <a:ea typeface="Helvetica"/>
                <a:cs typeface="Helvetica"/>
                <a:sym typeface="Helvetica"/>
              </a:rPr>
              <a:t> unique??</a:t>
            </a:r>
            <a:r>
              <a:t> (What are you doing that other students are not?) </a:t>
            </a:r>
          </a:p>
          <a:p>
            <a:pPr marL="413384" indent="-413384" defTabSz="543305">
              <a:spcBef>
                <a:spcPts val="3900"/>
              </a:spcBef>
              <a:defRPr sz="3534"/>
            </a:pPr>
            <a:r>
              <a:t>Follow directions</a:t>
            </a:r>
          </a:p>
          <a:p>
            <a:pPr marL="413384" indent="-413384" defTabSz="543305">
              <a:spcBef>
                <a:spcPts val="3900"/>
              </a:spcBef>
              <a:defRPr sz="3534"/>
            </a:pPr>
            <a:r>
              <a:t>Do not simply list accomplishments (your brag sheet should do that or it will be included in the application).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dmission Deci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Admission Decisions</a:t>
            </a:r>
          </a:p>
        </p:txBody>
      </p:sp>
      <p:sp>
        <p:nvSpPr>
          <p:cNvPr id="174" name="GP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GPA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Rigor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SAT/ACT Scores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Extra Curricular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Recommendations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Essay 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8939" t="10400" r="15383" b="0"/>
          <a:stretch>
            <a:fillRect/>
          </a:stretch>
        </p:blipFill>
        <p:spPr>
          <a:xfrm>
            <a:off x="6044500" y="3402253"/>
            <a:ext cx="5426571" cy="4285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6" fill="norm" stroke="1" extrusionOk="0">
                <a:moveTo>
                  <a:pt x="735" y="0"/>
                </a:moveTo>
                <a:cubicBezTo>
                  <a:pt x="624" y="-4"/>
                  <a:pt x="629" y="92"/>
                  <a:pt x="629" y="356"/>
                </a:cubicBezTo>
                <a:lnTo>
                  <a:pt x="629" y="734"/>
                </a:lnTo>
                <a:lnTo>
                  <a:pt x="1025" y="476"/>
                </a:lnTo>
                <a:lnTo>
                  <a:pt x="1423" y="220"/>
                </a:lnTo>
                <a:lnTo>
                  <a:pt x="1082" y="102"/>
                </a:lnTo>
                <a:cubicBezTo>
                  <a:pt x="907" y="42"/>
                  <a:pt x="801" y="2"/>
                  <a:pt x="735" y="0"/>
                </a:cubicBezTo>
                <a:close/>
                <a:moveTo>
                  <a:pt x="1591" y="766"/>
                </a:moveTo>
                <a:cubicBezTo>
                  <a:pt x="1452" y="776"/>
                  <a:pt x="1348" y="815"/>
                  <a:pt x="1257" y="874"/>
                </a:cubicBezTo>
                <a:cubicBezTo>
                  <a:pt x="917" y="1096"/>
                  <a:pt x="808" y="1509"/>
                  <a:pt x="709" y="2946"/>
                </a:cubicBezTo>
                <a:cubicBezTo>
                  <a:pt x="661" y="3656"/>
                  <a:pt x="467" y="6065"/>
                  <a:pt x="278" y="8300"/>
                </a:cubicBezTo>
                <a:cubicBezTo>
                  <a:pt x="89" y="10540"/>
                  <a:pt x="-7" y="11663"/>
                  <a:pt x="0" y="12304"/>
                </a:cubicBezTo>
                <a:cubicBezTo>
                  <a:pt x="8" y="12945"/>
                  <a:pt x="118" y="13105"/>
                  <a:pt x="337" y="13420"/>
                </a:cubicBezTo>
                <a:cubicBezTo>
                  <a:pt x="496" y="13649"/>
                  <a:pt x="690" y="13796"/>
                  <a:pt x="957" y="13890"/>
                </a:cubicBezTo>
                <a:cubicBezTo>
                  <a:pt x="1171" y="13965"/>
                  <a:pt x="2556" y="14180"/>
                  <a:pt x="4034" y="14366"/>
                </a:cubicBezTo>
                <a:cubicBezTo>
                  <a:pt x="9505" y="15053"/>
                  <a:pt x="18037" y="16149"/>
                  <a:pt x="19284" y="16324"/>
                </a:cubicBezTo>
                <a:cubicBezTo>
                  <a:pt x="20883" y="16549"/>
                  <a:pt x="20889" y="16547"/>
                  <a:pt x="21072" y="16424"/>
                </a:cubicBezTo>
                <a:cubicBezTo>
                  <a:pt x="21325" y="16253"/>
                  <a:pt x="21385" y="15891"/>
                  <a:pt x="21296" y="15046"/>
                </a:cubicBezTo>
                <a:cubicBezTo>
                  <a:pt x="21252" y="14625"/>
                  <a:pt x="21076" y="12836"/>
                  <a:pt x="20906" y="11074"/>
                </a:cubicBezTo>
                <a:cubicBezTo>
                  <a:pt x="20583" y="7726"/>
                  <a:pt x="20487" y="7211"/>
                  <a:pt x="20127" y="6916"/>
                </a:cubicBezTo>
                <a:cubicBezTo>
                  <a:pt x="20039" y="6843"/>
                  <a:pt x="19199" y="6525"/>
                  <a:pt x="18262" y="6210"/>
                </a:cubicBezTo>
                <a:cubicBezTo>
                  <a:pt x="17326" y="5895"/>
                  <a:pt x="15146" y="5163"/>
                  <a:pt x="13419" y="4582"/>
                </a:cubicBezTo>
                <a:cubicBezTo>
                  <a:pt x="11691" y="4001"/>
                  <a:pt x="9478" y="3246"/>
                  <a:pt x="8500" y="2902"/>
                </a:cubicBezTo>
                <a:cubicBezTo>
                  <a:pt x="7521" y="2559"/>
                  <a:pt x="6636" y="2256"/>
                  <a:pt x="6532" y="2232"/>
                </a:cubicBezTo>
                <a:cubicBezTo>
                  <a:pt x="6428" y="2208"/>
                  <a:pt x="5457" y="1882"/>
                  <a:pt x="4375" y="1508"/>
                </a:cubicBezTo>
                <a:cubicBezTo>
                  <a:pt x="2742" y="943"/>
                  <a:pt x="2008" y="735"/>
                  <a:pt x="1591" y="766"/>
                </a:cubicBezTo>
                <a:close/>
                <a:moveTo>
                  <a:pt x="20439" y="6716"/>
                </a:moveTo>
                <a:cubicBezTo>
                  <a:pt x="20400" y="6711"/>
                  <a:pt x="20410" y="6752"/>
                  <a:pt x="20459" y="6868"/>
                </a:cubicBezTo>
                <a:cubicBezTo>
                  <a:pt x="20553" y="7090"/>
                  <a:pt x="20609" y="7111"/>
                  <a:pt x="20609" y="6924"/>
                </a:cubicBezTo>
                <a:cubicBezTo>
                  <a:pt x="20609" y="6851"/>
                  <a:pt x="20557" y="6765"/>
                  <a:pt x="20494" y="6734"/>
                </a:cubicBezTo>
                <a:cubicBezTo>
                  <a:pt x="20470" y="6723"/>
                  <a:pt x="20451" y="6718"/>
                  <a:pt x="20439" y="6716"/>
                </a:cubicBezTo>
                <a:close/>
                <a:moveTo>
                  <a:pt x="3926" y="14910"/>
                </a:moveTo>
                <a:cubicBezTo>
                  <a:pt x="3948" y="15130"/>
                  <a:pt x="3936" y="15632"/>
                  <a:pt x="3890" y="16494"/>
                </a:cubicBezTo>
                <a:cubicBezTo>
                  <a:pt x="3736" y="19403"/>
                  <a:pt x="3646" y="20685"/>
                  <a:pt x="3580" y="20892"/>
                </a:cubicBezTo>
                <a:cubicBezTo>
                  <a:pt x="3573" y="20915"/>
                  <a:pt x="3560" y="20935"/>
                  <a:pt x="3547" y="20956"/>
                </a:cubicBezTo>
                <a:cubicBezTo>
                  <a:pt x="3566" y="21027"/>
                  <a:pt x="3579" y="21144"/>
                  <a:pt x="3579" y="21268"/>
                </a:cubicBezTo>
                <a:lnTo>
                  <a:pt x="3579" y="21520"/>
                </a:lnTo>
                <a:cubicBezTo>
                  <a:pt x="3690" y="21527"/>
                  <a:pt x="3792" y="21534"/>
                  <a:pt x="3953" y="21540"/>
                </a:cubicBezTo>
                <a:cubicBezTo>
                  <a:pt x="4346" y="21548"/>
                  <a:pt x="4827" y="21555"/>
                  <a:pt x="5472" y="21562"/>
                </a:cubicBezTo>
                <a:lnTo>
                  <a:pt x="5472" y="21328"/>
                </a:lnTo>
                <a:cubicBezTo>
                  <a:pt x="5472" y="21180"/>
                  <a:pt x="5513" y="20986"/>
                  <a:pt x="5565" y="20898"/>
                </a:cubicBezTo>
                <a:cubicBezTo>
                  <a:pt x="5569" y="20892"/>
                  <a:pt x="5576" y="20889"/>
                  <a:pt x="5580" y="20884"/>
                </a:cubicBezTo>
                <a:cubicBezTo>
                  <a:pt x="5576" y="20876"/>
                  <a:pt x="5573" y="20871"/>
                  <a:pt x="5570" y="20862"/>
                </a:cubicBezTo>
                <a:cubicBezTo>
                  <a:pt x="5522" y="20705"/>
                  <a:pt x="5679" y="16411"/>
                  <a:pt x="5763" y="15570"/>
                </a:cubicBezTo>
                <a:lnTo>
                  <a:pt x="5807" y="15126"/>
                </a:lnTo>
                <a:lnTo>
                  <a:pt x="3926" y="14910"/>
                </a:lnTo>
                <a:close/>
                <a:moveTo>
                  <a:pt x="21593" y="16314"/>
                </a:moveTo>
                <a:lnTo>
                  <a:pt x="21448" y="16540"/>
                </a:lnTo>
                <a:cubicBezTo>
                  <a:pt x="21315" y="16747"/>
                  <a:pt x="21313" y="16771"/>
                  <a:pt x="21429" y="16830"/>
                </a:cubicBezTo>
                <a:cubicBezTo>
                  <a:pt x="21498" y="16866"/>
                  <a:pt x="21564" y="16898"/>
                  <a:pt x="21574" y="16902"/>
                </a:cubicBezTo>
                <a:cubicBezTo>
                  <a:pt x="21584" y="16906"/>
                  <a:pt x="21593" y="16776"/>
                  <a:pt x="21593" y="16612"/>
                </a:cubicBezTo>
                <a:lnTo>
                  <a:pt x="21593" y="16314"/>
                </a:lnTo>
                <a:close/>
                <a:moveTo>
                  <a:pt x="16879" y="16500"/>
                </a:moveTo>
                <a:lnTo>
                  <a:pt x="16928" y="17158"/>
                </a:lnTo>
                <a:cubicBezTo>
                  <a:pt x="16955" y="17521"/>
                  <a:pt x="17011" y="18440"/>
                  <a:pt x="17053" y="19200"/>
                </a:cubicBezTo>
                <a:cubicBezTo>
                  <a:pt x="17095" y="19960"/>
                  <a:pt x="17150" y="20809"/>
                  <a:pt x="17176" y="21088"/>
                </a:cubicBezTo>
                <a:lnTo>
                  <a:pt x="17223" y="21596"/>
                </a:lnTo>
                <a:lnTo>
                  <a:pt x="18122" y="21596"/>
                </a:lnTo>
                <a:cubicBezTo>
                  <a:pt x="18616" y="21596"/>
                  <a:pt x="19019" y="21563"/>
                  <a:pt x="19019" y="21524"/>
                </a:cubicBezTo>
                <a:cubicBezTo>
                  <a:pt x="19019" y="21485"/>
                  <a:pt x="18985" y="21087"/>
                  <a:pt x="18943" y="20640"/>
                </a:cubicBezTo>
                <a:cubicBezTo>
                  <a:pt x="18868" y="19826"/>
                  <a:pt x="18641" y="17194"/>
                  <a:pt x="18621" y="16892"/>
                </a:cubicBezTo>
                <a:cubicBezTo>
                  <a:pt x="18609" y="16710"/>
                  <a:pt x="18447" y="16661"/>
                  <a:pt x="17514" y="16564"/>
                </a:cubicBezTo>
                <a:lnTo>
                  <a:pt x="16879" y="1650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sidency Determination Service (RD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Residency Determination Service (RDS) </a:t>
            </a:r>
          </a:p>
        </p:txBody>
      </p:sp>
      <p:sp>
        <p:nvSpPr>
          <p:cNvPr id="178" name="Centralized residency service for all students seeking in-state tu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Centralized residency service for all students seeking in-state tuition</a:t>
            </a:r>
          </a:p>
          <a:p>
            <a:pPr/>
            <a:r>
              <a:t>Required for students to be eligible NC state grant as part of their financial aid package.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ncresidency.cfnc.org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DS"/>
          <p:cNvSpPr txBox="1"/>
          <p:nvPr/>
        </p:nvSpPr>
        <p:spPr>
          <a:xfrm>
            <a:off x="5509878" y="739533"/>
            <a:ext cx="171856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RDS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240" y="2344218"/>
            <a:ext cx="12056320" cy="6781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RDS</a:t>
            </a:r>
          </a:p>
        </p:txBody>
      </p:sp>
      <p:sp>
        <p:nvSpPr>
          <p:cNvPr id="184" name="Use CFNC account to log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Use CFNC account to login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When completed, student receives Residency Certification Number (RCN)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CFNC Applications -RCN autofills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Common App - RCN must be entered manually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ypes of Financial A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Types of Financial Aid</a:t>
            </a:r>
          </a:p>
        </p:txBody>
      </p:sp>
      <p:sp>
        <p:nvSpPr>
          <p:cNvPr id="187" name="Scholarships…"/>
          <p:cNvSpPr txBox="1"/>
          <p:nvPr>
            <p:ph type="body" idx="1"/>
          </p:nvPr>
        </p:nvSpPr>
        <p:spPr>
          <a:xfrm>
            <a:off x="952500" y="2590800"/>
            <a:ext cx="8846188" cy="6299200"/>
          </a:xfrm>
          <a:prstGeom prst="rect">
            <a:avLst/>
          </a:prstGeom>
        </p:spPr>
        <p:txBody>
          <a:bodyPr/>
          <a:lstStyle/>
          <a:p>
            <a:pPr marL="342900" indent="-342900">
              <a:defRPr b="1" sz="5100">
                <a:latin typeface="Helvetica"/>
                <a:ea typeface="Helvetica"/>
                <a:cs typeface="Helvetica"/>
                <a:sym typeface="Helvetica"/>
              </a:defRPr>
            </a:pPr>
            <a:r>
              <a:t>Scholarships</a:t>
            </a:r>
          </a:p>
          <a:p>
            <a:pPr marL="342900" indent="-342900">
              <a:defRPr b="1" sz="5100">
                <a:latin typeface="Helvetica"/>
                <a:ea typeface="Helvetica"/>
                <a:cs typeface="Helvetica"/>
                <a:sym typeface="Helvetica"/>
              </a:defRPr>
            </a:pPr>
            <a:r>
              <a:t>Grants</a:t>
            </a:r>
          </a:p>
          <a:p>
            <a:pPr lvl="1">
              <a:defRPr b="1" sz="5100">
                <a:latin typeface="Helvetica"/>
                <a:ea typeface="Helvetica"/>
                <a:cs typeface="Helvetica"/>
                <a:sym typeface="Helvetica"/>
              </a:defRPr>
            </a:pPr>
            <a:r>
              <a:t>Self-Help</a:t>
            </a:r>
          </a:p>
          <a:p>
            <a:pPr marL="342900" indent="-342900">
              <a:defRPr b="1" sz="5100">
                <a:latin typeface="Helvetica"/>
                <a:ea typeface="Helvetica"/>
                <a:cs typeface="Helvetica"/>
                <a:sym typeface="Helvetica"/>
              </a:defRPr>
            </a:pPr>
            <a:r>
              <a:t>Loans</a:t>
            </a:r>
          </a:p>
          <a:p>
            <a:pPr marL="342900" indent="-342900">
              <a:defRPr b="1" sz="5100">
                <a:latin typeface="Helvetica"/>
                <a:ea typeface="Helvetica"/>
                <a:cs typeface="Helvetica"/>
                <a:sym typeface="Helvetica"/>
              </a:defRPr>
            </a:pPr>
            <a:r>
              <a:t>Employment/ Work Study  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8876" t="14074" r="21281" b="6064"/>
          <a:stretch>
            <a:fillRect/>
          </a:stretch>
        </p:blipFill>
        <p:spPr>
          <a:xfrm>
            <a:off x="7715050" y="3135170"/>
            <a:ext cx="3340501" cy="348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63" h="21310" fill="norm" stroke="1" extrusionOk="0">
                <a:moveTo>
                  <a:pt x="11959" y="0"/>
                </a:moveTo>
                <a:cubicBezTo>
                  <a:pt x="11835" y="-1"/>
                  <a:pt x="11724" y="27"/>
                  <a:pt x="11658" y="87"/>
                </a:cubicBezTo>
                <a:cubicBezTo>
                  <a:pt x="11602" y="138"/>
                  <a:pt x="11046" y="388"/>
                  <a:pt x="10424" y="638"/>
                </a:cubicBezTo>
                <a:cubicBezTo>
                  <a:pt x="9802" y="889"/>
                  <a:pt x="9100" y="1182"/>
                  <a:pt x="8863" y="1289"/>
                </a:cubicBezTo>
                <a:cubicBezTo>
                  <a:pt x="8626" y="1396"/>
                  <a:pt x="7852" y="1721"/>
                  <a:pt x="7141" y="2015"/>
                </a:cubicBezTo>
                <a:lnTo>
                  <a:pt x="5849" y="2552"/>
                </a:lnTo>
                <a:lnTo>
                  <a:pt x="6249" y="2719"/>
                </a:lnTo>
                <a:cubicBezTo>
                  <a:pt x="6469" y="2812"/>
                  <a:pt x="6674" y="2887"/>
                  <a:pt x="6706" y="2887"/>
                </a:cubicBezTo>
                <a:cubicBezTo>
                  <a:pt x="6738" y="2887"/>
                  <a:pt x="6970" y="2980"/>
                  <a:pt x="7222" y="3091"/>
                </a:cubicBezTo>
                <a:cubicBezTo>
                  <a:pt x="7473" y="3202"/>
                  <a:pt x="8115" y="3472"/>
                  <a:pt x="8648" y="3693"/>
                </a:cubicBezTo>
                <a:cubicBezTo>
                  <a:pt x="9568" y="4074"/>
                  <a:pt x="10628" y="4539"/>
                  <a:pt x="11340" y="4873"/>
                </a:cubicBezTo>
                <a:cubicBezTo>
                  <a:pt x="11939" y="5153"/>
                  <a:pt x="12211" y="5163"/>
                  <a:pt x="12723" y="4931"/>
                </a:cubicBezTo>
                <a:cubicBezTo>
                  <a:pt x="12994" y="4809"/>
                  <a:pt x="13278" y="4710"/>
                  <a:pt x="13358" y="4710"/>
                </a:cubicBezTo>
                <a:cubicBezTo>
                  <a:pt x="13439" y="4710"/>
                  <a:pt x="13554" y="4670"/>
                  <a:pt x="13610" y="4620"/>
                </a:cubicBezTo>
                <a:cubicBezTo>
                  <a:pt x="13818" y="4436"/>
                  <a:pt x="16873" y="3300"/>
                  <a:pt x="17065" y="3336"/>
                </a:cubicBezTo>
                <a:cubicBezTo>
                  <a:pt x="17209" y="3363"/>
                  <a:pt x="17277" y="3485"/>
                  <a:pt x="17302" y="3787"/>
                </a:cubicBezTo>
                <a:cubicBezTo>
                  <a:pt x="17320" y="4016"/>
                  <a:pt x="17282" y="4256"/>
                  <a:pt x="17218" y="4319"/>
                </a:cubicBezTo>
                <a:cubicBezTo>
                  <a:pt x="17045" y="4492"/>
                  <a:pt x="17082" y="4987"/>
                  <a:pt x="17280" y="5150"/>
                </a:cubicBezTo>
                <a:cubicBezTo>
                  <a:pt x="17538" y="5363"/>
                  <a:pt x="17400" y="6401"/>
                  <a:pt x="17013" y="7160"/>
                </a:cubicBezTo>
                <a:lnTo>
                  <a:pt x="16705" y="7762"/>
                </a:lnTo>
                <a:lnTo>
                  <a:pt x="17038" y="8158"/>
                </a:lnTo>
                <a:cubicBezTo>
                  <a:pt x="17355" y="8534"/>
                  <a:pt x="17381" y="8543"/>
                  <a:pt x="17575" y="8372"/>
                </a:cubicBezTo>
                <a:cubicBezTo>
                  <a:pt x="18044" y="7957"/>
                  <a:pt x="18228" y="6745"/>
                  <a:pt x="17951" y="5890"/>
                </a:cubicBezTo>
                <a:cubicBezTo>
                  <a:pt x="17822" y="5491"/>
                  <a:pt x="17668" y="4584"/>
                  <a:pt x="17573" y="3668"/>
                </a:cubicBezTo>
                <a:cubicBezTo>
                  <a:pt x="17515" y="3116"/>
                  <a:pt x="17520" y="3106"/>
                  <a:pt x="17876" y="2952"/>
                </a:cubicBezTo>
                <a:cubicBezTo>
                  <a:pt x="18074" y="2866"/>
                  <a:pt x="18322" y="2770"/>
                  <a:pt x="18425" y="2739"/>
                </a:cubicBezTo>
                <a:cubicBezTo>
                  <a:pt x="18650" y="2670"/>
                  <a:pt x="18677" y="2462"/>
                  <a:pt x="18462" y="2462"/>
                </a:cubicBezTo>
                <a:cubicBezTo>
                  <a:pt x="18379" y="2462"/>
                  <a:pt x="17810" y="2263"/>
                  <a:pt x="17196" y="2022"/>
                </a:cubicBezTo>
                <a:cubicBezTo>
                  <a:pt x="16583" y="1782"/>
                  <a:pt x="15646" y="1415"/>
                  <a:pt x="15113" y="1209"/>
                </a:cubicBezTo>
                <a:cubicBezTo>
                  <a:pt x="13591" y="620"/>
                  <a:pt x="12541" y="198"/>
                  <a:pt x="12337" y="92"/>
                </a:cubicBezTo>
                <a:cubicBezTo>
                  <a:pt x="12219" y="30"/>
                  <a:pt x="12082" y="0"/>
                  <a:pt x="11959" y="0"/>
                </a:cubicBezTo>
                <a:close/>
                <a:moveTo>
                  <a:pt x="15706" y="4584"/>
                </a:moveTo>
                <a:cubicBezTo>
                  <a:pt x="15580" y="4559"/>
                  <a:pt x="15347" y="4675"/>
                  <a:pt x="14846" y="4897"/>
                </a:cubicBezTo>
                <a:cubicBezTo>
                  <a:pt x="14522" y="5041"/>
                  <a:pt x="14038" y="5230"/>
                  <a:pt x="13769" y="5320"/>
                </a:cubicBezTo>
                <a:cubicBezTo>
                  <a:pt x="13500" y="5409"/>
                  <a:pt x="13019" y="5602"/>
                  <a:pt x="12699" y="5747"/>
                </a:cubicBezTo>
                <a:cubicBezTo>
                  <a:pt x="12188" y="5977"/>
                  <a:pt x="12073" y="5993"/>
                  <a:pt x="11780" y="5878"/>
                </a:cubicBezTo>
                <a:cubicBezTo>
                  <a:pt x="11597" y="5806"/>
                  <a:pt x="11400" y="5712"/>
                  <a:pt x="11340" y="5669"/>
                </a:cubicBezTo>
                <a:cubicBezTo>
                  <a:pt x="11281" y="5627"/>
                  <a:pt x="10852" y="5433"/>
                  <a:pt x="10388" y="5242"/>
                </a:cubicBezTo>
                <a:cubicBezTo>
                  <a:pt x="9923" y="5051"/>
                  <a:pt x="9368" y="4811"/>
                  <a:pt x="9152" y="4705"/>
                </a:cubicBezTo>
                <a:cubicBezTo>
                  <a:pt x="8935" y="4599"/>
                  <a:pt x="8715" y="4551"/>
                  <a:pt x="8665" y="4598"/>
                </a:cubicBezTo>
                <a:cubicBezTo>
                  <a:pt x="8494" y="4764"/>
                  <a:pt x="8448" y="6390"/>
                  <a:pt x="8599" y="6929"/>
                </a:cubicBezTo>
                <a:cubicBezTo>
                  <a:pt x="8792" y="7615"/>
                  <a:pt x="8925" y="7853"/>
                  <a:pt x="9396" y="8359"/>
                </a:cubicBezTo>
                <a:cubicBezTo>
                  <a:pt x="9968" y="8975"/>
                  <a:pt x="10574" y="9344"/>
                  <a:pt x="11270" y="9493"/>
                </a:cubicBezTo>
                <a:cubicBezTo>
                  <a:pt x="12056" y="9662"/>
                  <a:pt x="12200" y="9664"/>
                  <a:pt x="12965" y="9525"/>
                </a:cubicBezTo>
                <a:cubicBezTo>
                  <a:pt x="15011" y="9153"/>
                  <a:pt x="16350" y="7151"/>
                  <a:pt x="15924" y="5106"/>
                </a:cubicBezTo>
                <a:cubicBezTo>
                  <a:pt x="15854" y="4772"/>
                  <a:pt x="15833" y="4608"/>
                  <a:pt x="15706" y="4584"/>
                </a:cubicBezTo>
                <a:close/>
                <a:moveTo>
                  <a:pt x="5819" y="9904"/>
                </a:moveTo>
                <a:cubicBezTo>
                  <a:pt x="5147" y="9899"/>
                  <a:pt x="4472" y="9987"/>
                  <a:pt x="3938" y="10166"/>
                </a:cubicBezTo>
                <a:cubicBezTo>
                  <a:pt x="494" y="11317"/>
                  <a:pt x="-1037" y="15281"/>
                  <a:pt x="755" y="18402"/>
                </a:cubicBezTo>
                <a:cubicBezTo>
                  <a:pt x="1530" y="19751"/>
                  <a:pt x="2930" y="20807"/>
                  <a:pt x="4424" y="21167"/>
                </a:cubicBezTo>
                <a:cubicBezTo>
                  <a:pt x="6215" y="21599"/>
                  <a:pt x="8408" y="21024"/>
                  <a:pt x="9689" y="19791"/>
                </a:cubicBezTo>
                <a:cubicBezTo>
                  <a:pt x="10198" y="19300"/>
                  <a:pt x="10964" y="18310"/>
                  <a:pt x="10964" y="18142"/>
                </a:cubicBezTo>
                <a:cubicBezTo>
                  <a:pt x="10964" y="18110"/>
                  <a:pt x="11030" y="17934"/>
                  <a:pt x="11113" y="17749"/>
                </a:cubicBezTo>
                <a:cubicBezTo>
                  <a:pt x="11604" y="16650"/>
                  <a:pt x="11635" y="14625"/>
                  <a:pt x="11177" y="13551"/>
                </a:cubicBezTo>
                <a:cubicBezTo>
                  <a:pt x="10853" y="12792"/>
                  <a:pt x="10698" y="12519"/>
                  <a:pt x="10268" y="11975"/>
                </a:cubicBezTo>
                <a:cubicBezTo>
                  <a:pt x="9678" y="11227"/>
                  <a:pt x="8697" y="10550"/>
                  <a:pt x="7686" y="10190"/>
                </a:cubicBezTo>
                <a:cubicBezTo>
                  <a:pt x="7164" y="10004"/>
                  <a:pt x="6491" y="9908"/>
                  <a:pt x="5819" y="9904"/>
                </a:cubicBezTo>
                <a:close/>
                <a:moveTo>
                  <a:pt x="11218" y="10338"/>
                </a:moveTo>
                <a:cubicBezTo>
                  <a:pt x="10606" y="10346"/>
                  <a:pt x="10209" y="10363"/>
                  <a:pt x="10209" y="10389"/>
                </a:cubicBezTo>
                <a:cubicBezTo>
                  <a:pt x="10209" y="10447"/>
                  <a:pt x="10359" y="10627"/>
                  <a:pt x="10544" y="10790"/>
                </a:cubicBezTo>
                <a:cubicBezTo>
                  <a:pt x="10976" y="11170"/>
                  <a:pt x="11669" y="12180"/>
                  <a:pt x="11988" y="12897"/>
                </a:cubicBezTo>
                <a:cubicBezTo>
                  <a:pt x="13109" y="15420"/>
                  <a:pt x="12616" y="18129"/>
                  <a:pt x="10666" y="20162"/>
                </a:cubicBezTo>
                <a:lnTo>
                  <a:pt x="10068" y="20784"/>
                </a:lnTo>
                <a:lnTo>
                  <a:pt x="13478" y="20784"/>
                </a:lnTo>
                <a:lnTo>
                  <a:pt x="16884" y="20784"/>
                </a:lnTo>
                <a:lnTo>
                  <a:pt x="16908" y="18460"/>
                </a:lnTo>
                <a:lnTo>
                  <a:pt x="16881" y="16304"/>
                </a:lnTo>
                <a:lnTo>
                  <a:pt x="16938" y="16275"/>
                </a:lnTo>
                <a:lnTo>
                  <a:pt x="16942" y="15804"/>
                </a:lnTo>
                <a:lnTo>
                  <a:pt x="17258" y="15804"/>
                </a:lnTo>
                <a:cubicBezTo>
                  <a:pt x="17708" y="15804"/>
                  <a:pt x="17756" y="16079"/>
                  <a:pt x="17739" y="18589"/>
                </a:cubicBezTo>
                <a:lnTo>
                  <a:pt x="17724" y="20730"/>
                </a:lnTo>
                <a:lnTo>
                  <a:pt x="19144" y="20762"/>
                </a:lnTo>
                <a:lnTo>
                  <a:pt x="20563" y="20791"/>
                </a:lnTo>
                <a:lnTo>
                  <a:pt x="20531" y="16637"/>
                </a:lnTo>
                <a:cubicBezTo>
                  <a:pt x="20499" y="12497"/>
                  <a:pt x="20495" y="12477"/>
                  <a:pt x="20243" y="12050"/>
                </a:cubicBezTo>
                <a:cubicBezTo>
                  <a:pt x="20104" y="11814"/>
                  <a:pt x="19884" y="11506"/>
                  <a:pt x="19757" y="11365"/>
                </a:cubicBezTo>
                <a:cubicBezTo>
                  <a:pt x="19421" y="10995"/>
                  <a:pt x="18345" y="10518"/>
                  <a:pt x="17707" y="10455"/>
                </a:cubicBezTo>
                <a:cubicBezTo>
                  <a:pt x="16840" y="10368"/>
                  <a:pt x="13056" y="10314"/>
                  <a:pt x="11218" y="1033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Overview</a:t>
            </a:r>
          </a:p>
        </p:txBody>
      </p:sp>
      <p:sp>
        <p:nvSpPr>
          <p:cNvPr id="125" name="Colleges &amp; Universities (Public/Private)…"/>
          <p:cNvSpPr txBox="1"/>
          <p:nvPr>
            <p:ph type="body" idx="1"/>
          </p:nvPr>
        </p:nvSpPr>
        <p:spPr>
          <a:xfrm>
            <a:off x="952500" y="2095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 marL="772026" indent="-327526" defTabSz="457200">
              <a:spcBef>
                <a:spcPts val="0"/>
              </a:spcBef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Colleges &amp; Universities (Public/Private)</a:t>
            </a:r>
          </a:p>
          <a:p>
            <a:pPr lvl="1" marL="772026" indent="-327526" defTabSz="457200">
              <a:spcBef>
                <a:spcPts val="0"/>
              </a:spcBef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Testing</a:t>
            </a:r>
          </a:p>
          <a:p>
            <a:pPr lvl="1" marL="772026" indent="-327526" defTabSz="457200">
              <a:spcBef>
                <a:spcPts val="0"/>
              </a:spcBef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Admissions</a:t>
            </a:r>
          </a:p>
          <a:p>
            <a:pPr lvl="1" marL="772026" indent="-327526" defTabSz="457200">
              <a:spcBef>
                <a:spcPts val="0"/>
              </a:spcBef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Financial Aid</a:t>
            </a:r>
          </a:p>
          <a:p>
            <a:pPr lvl="1" marL="772026" indent="-327526" defTabSz="457200">
              <a:spcBef>
                <a:spcPts val="0"/>
              </a:spcBef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CFNC.org</a:t>
            </a:r>
          </a:p>
          <a:p>
            <a:pPr lvl="1" marL="772026" indent="-327526" defTabSz="457200">
              <a:spcBef>
                <a:spcPts val="0"/>
              </a:spcBef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Residency Determination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tudent Financial A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Student Financial Aid</a:t>
            </a:r>
          </a:p>
        </p:txBody>
      </p:sp>
      <p:sp>
        <p:nvSpPr>
          <p:cNvPr id="191" name="Merit-Based…"/>
          <p:cNvSpPr txBox="1"/>
          <p:nvPr>
            <p:ph type="body" idx="1"/>
          </p:nvPr>
        </p:nvSpPr>
        <p:spPr>
          <a:xfrm>
            <a:off x="766757" y="2597150"/>
            <a:ext cx="9267915" cy="6286500"/>
          </a:xfrm>
          <a:prstGeom prst="rect">
            <a:avLst/>
          </a:prstGeom>
        </p:spPr>
        <p:txBody>
          <a:bodyPr/>
          <a:lstStyle/>
          <a:p>
            <a:pPr marL="253746" indent="-253746" defTabSz="432308">
              <a:spcBef>
                <a:spcPts val="2300"/>
              </a:spcBef>
              <a:defRPr b="1" sz="3626">
                <a:latin typeface="Helvetica"/>
                <a:ea typeface="Helvetica"/>
                <a:cs typeface="Helvetica"/>
                <a:sym typeface="Helvetica"/>
              </a:defRPr>
            </a:pPr>
            <a:r>
              <a:t>Merit-Based</a:t>
            </a:r>
          </a:p>
          <a:p>
            <a:pPr lvl="2" marL="911605" indent="-253745" defTabSz="432308">
              <a:spcBef>
                <a:spcPts val="2300"/>
              </a:spcBef>
              <a:defRPr b="1" sz="3626">
                <a:latin typeface="Helvetica"/>
                <a:ea typeface="Helvetica"/>
                <a:cs typeface="Helvetica"/>
                <a:sym typeface="Helvetica"/>
              </a:defRPr>
            </a:pPr>
            <a:r>
              <a:t>academics</a:t>
            </a:r>
          </a:p>
          <a:p>
            <a:pPr lvl="2" marL="911605" indent="-253745" defTabSz="432308">
              <a:spcBef>
                <a:spcPts val="2300"/>
              </a:spcBef>
              <a:defRPr b="1" sz="3626">
                <a:latin typeface="Helvetica"/>
                <a:ea typeface="Helvetica"/>
                <a:cs typeface="Helvetica"/>
                <a:sym typeface="Helvetica"/>
              </a:defRPr>
            </a:pPr>
            <a:r>
              <a:t>talent</a:t>
            </a:r>
          </a:p>
          <a:p>
            <a:pPr lvl="2" marL="911605" indent="-253745" defTabSz="432308">
              <a:spcBef>
                <a:spcPts val="2300"/>
              </a:spcBef>
              <a:defRPr b="1" sz="3626">
                <a:latin typeface="Helvetica"/>
                <a:ea typeface="Helvetica"/>
                <a:cs typeface="Helvetica"/>
                <a:sym typeface="Helvetica"/>
              </a:defRPr>
            </a:pPr>
            <a:r>
              <a:t>athletics</a:t>
            </a:r>
          </a:p>
          <a:p>
            <a:pPr lvl="2" marL="911605" indent="-253745" defTabSz="432308">
              <a:spcBef>
                <a:spcPts val="2300"/>
              </a:spcBef>
              <a:defRPr b="1" sz="3626">
                <a:latin typeface="Helvetica"/>
                <a:ea typeface="Helvetica"/>
                <a:cs typeface="Helvetica"/>
                <a:sym typeface="Helvetica"/>
              </a:defRPr>
            </a:pPr>
            <a:r>
              <a:t>others</a:t>
            </a:r>
          </a:p>
          <a:p>
            <a:pPr marL="253746" indent="-253746" defTabSz="432308">
              <a:spcBef>
                <a:spcPts val="2300"/>
              </a:spcBef>
              <a:defRPr b="1" sz="3626">
                <a:latin typeface="Helvetica"/>
                <a:ea typeface="Helvetica"/>
                <a:cs typeface="Helvetica"/>
                <a:sym typeface="Helvetica"/>
              </a:defRPr>
            </a:pPr>
            <a:r>
              <a:t>Need-Based</a:t>
            </a:r>
          </a:p>
          <a:p>
            <a:pPr lvl="2" marL="911605" indent="-253745" defTabSz="432308">
              <a:spcBef>
                <a:spcPts val="2300"/>
              </a:spcBef>
              <a:defRPr b="1" sz="3626">
                <a:latin typeface="Helvetica"/>
                <a:ea typeface="Helvetica"/>
                <a:cs typeface="Helvetica"/>
                <a:sym typeface="Helvetica"/>
              </a:defRPr>
            </a:pPr>
            <a:r>
              <a:t>financial considerations based on FAFSA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151" t="4288" r="32" b="3185"/>
          <a:stretch>
            <a:fillRect/>
          </a:stretch>
        </p:blipFill>
        <p:spPr>
          <a:xfrm>
            <a:off x="5724442" y="3102941"/>
            <a:ext cx="6690363" cy="3590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600" fill="norm" stroke="1" extrusionOk="0">
                <a:moveTo>
                  <a:pt x="1803" y="0"/>
                </a:moveTo>
                <a:lnTo>
                  <a:pt x="926" y="673"/>
                </a:lnTo>
                <a:cubicBezTo>
                  <a:pt x="443" y="1043"/>
                  <a:pt x="41" y="1396"/>
                  <a:pt x="33" y="1459"/>
                </a:cubicBezTo>
                <a:cubicBezTo>
                  <a:pt x="24" y="1522"/>
                  <a:pt x="193" y="1686"/>
                  <a:pt x="407" y="1824"/>
                </a:cubicBezTo>
                <a:lnTo>
                  <a:pt x="798" y="2075"/>
                </a:lnTo>
                <a:lnTo>
                  <a:pt x="816" y="3054"/>
                </a:lnTo>
                <a:cubicBezTo>
                  <a:pt x="825" y="3592"/>
                  <a:pt x="852" y="4035"/>
                  <a:pt x="876" y="4035"/>
                </a:cubicBezTo>
                <a:cubicBezTo>
                  <a:pt x="900" y="4035"/>
                  <a:pt x="919" y="3635"/>
                  <a:pt x="919" y="3147"/>
                </a:cubicBezTo>
                <a:cubicBezTo>
                  <a:pt x="919" y="2435"/>
                  <a:pt x="938" y="2261"/>
                  <a:pt x="1011" y="2261"/>
                </a:cubicBezTo>
                <a:cubicBezTo>
                  <a:pt x="1081" y="2261"/>
                  <a:pt x="1108" y="2431"/>
                  <a:pt x="1121" y="2975"/>
                </a:cubicBezTo>
                <a:cubicBezTo>
                  <a:pt x="1138" y="3641"/>
                  <a:pt x="1151" y="3694"/>
                  <a:pt x="1306" y="3775"/>
                </a:cubicBezTo>
                <a:cubicBezTo>
                  <a:pt x="1584" y="3921"/>
                  <a:pt x="2374" y="3863"/>
                  <a:pt x="2572" y="3682"/>
                </a:cubicBezTo>
                <a:cubicBezTo>
                  <a:pt x="2735" y="3533"/>
                  <a:pt x="2757" y="3455"/>
                  <a:pt x="2758" y="3001"/>
                </a:cubicBezTo>
                <a:cubicBezTo>
                  <a:pt x="2759" y="2719"/>
                  <a:pt x="2781" y="2425"/>
                  <a:pt x="2808" y="2345"/>
                </a:cubicBezTo>
                <a:cubicBezTo>
                  <a:pt x="2835" y="2264"/>
                  <a:pt x="3041" y="2040"/>
                  <a:pt x="3266" y="1848"/>
                </a:cubicBezTo>
                <a:cubicBezTo>
                  <a:pt x="3749" y="1436"/>
                  <a:pt x="3799" y="1530"/>
                  <a:pt x="2585" y="599"/>
                </a:cubicBezTo>
                <a:lnTo>
                  <a:pt x="1803" y="0"/>
                </a:lnTo>
                <a:close/>
                <a:moveTo>
                  <a:pt x="19246" y="0"/>
                </a:moveTo>
                <a:lnTo>
                  <a:pt x="18376" y="661"/>
                </a:lnTo>
                <a:cubicBezTo>
                  <a:pt x="17897" y="1025"/>
                  <a:pt x="17482" y="1362"/>
                  <a:pt x="17452" y="1411"/>
                </a:cubicBezTo>
                <a:cubicBezTo>
                  <a:pt x="17394" y="1507"/>
                  <a:pt x="17757" y="1837"/>
                  <a:pt x="18057" y="1963"/>
                </a:cubicBezTo>
                <a:lnTo>
                  <a:pt x="18242" y="2041"/>
                </a:lnTo>
                <a:lnTo>
                  <a:pt x="18270" y="3123"/>
                </a:lnTo>
                <a:lnTo>
                  <a:pt x="18299" y="4207"/>
                </a:lnTo>
                <a:lnTo>
                  <a:pt x="18317" y="3347"/>
                </a:lnTo>
                <a:cubicBezTo>
                  <a:pt x="18340" y="2273"/>
                  <a:pt x="18365" y="2128"/>
                  <a:pt x="18487" y="2318"/>
                </a:cubicBezTo>
                <a:cubicBezTo>
                  <a:pt x="18547" y="2411"/>
                  <a:pt x="18578" y="2669"/>
                  <a:pt x="18578" y="3068"/>
                </a:cubicBezTo>
                <a:cubicBezTo>
                  <a:pt x="18578" y="3403"/>
                  <a:pt x="18605" y="3709"/>
                  <a:pt x="18637" y="3746"/>
                </a:cubicBezTo>
                <a:cubicBezTo>
                  <a:pt x="18798" y="3932"/>
                  <a:pt x="19489" y="3941"/>
                  <a:pt x="19820" y="3760"/>
                </a:cubicBezTo>
                <a:lnTo>
                  <a:pt x="20169" y="3569"/>
                </a:lnTo>
                <a:lnTo>
                  <a:pt x="20169" y="2958"/>
                </a:lnTo>
                <a:cubicBezTo>
                  <a:pt x="20169" y="2263"/>
                  <a:pt x="20185" y="2227"/>
                  <a:pt x="20674" y="1865"/>
                </a:cubicBezTo>
                <a:cubicBezTo>
                  <a:pt x="20867" y="1721"/>
                  <a:pt x="21026" y="1556"/>
                  <a:pt x="21026" y="1497"/>
                </a:cubicBezTo>
                <a:cubicBezTo>
                  <a:pt x="21026" y="1387"/>
                  <a:pt x="20959" y="1327"/>
                  <a:pt x="19875" y="487"/>
                </a:cubicBezTo>
                <a:lnTo>
                  <a:pt x="19246" y="0"/>
                </a:lnTo>
                <a:close/>
                <a:moveTo>
                  <a:pt x="21547" y="466"/>
                </a:moveTo>
                <a:cubicBezTo>
                  <a:pt x="21536" y="445"/>
                  <a:pt x="21528" y="517"/>
                  <a:pt x="21527" y="659"/>
                </a:cubicBezTo>
                <a:cubicBezTo>
                  <a:pt x="21526" y="848"/>
                  <a:pt x="21539" y="937"/>
                  <a:pt x="21556" y="860"/>
                </a:cubicBezTo>
                <a:cubicBezTo>
                  <a:pt x="21564" y="821"/>
                  <a:pt x="21569" y="764"/>
                  <a:pt x="21570" y="702"/>
                </a:cubicBezTo>
                <a:cubicBezTo>
                  <a:pt x="21570" y="640"/>
                  <a:pt x="21566" y="574"/>
                  <a:pt x="21558" y="518"/>
                </a:cubicBezTo>
                <a:cubicBezTo>
                  <a:pt x="21554" y="490"/>
                  <a:pt x="21550" y="472"/>
                  <a:pt x="21547" y="466"/>
                </a:cubicBezTo>
                <a:close/>
                <a:moveTo>
                  <a:pt x="4492" y="1793"/>
                </a:moveTo>
                <a:cubicBezTo>
                  <a:pt x="4450" y="1798"/>
                  <a:pt x="4398" y="1838"/>
                  <a:pt x="4319" y="1915"/>
                </a:cubicBezTo>
                <a:cubicBezTo>
                  <a:pt x="4098" y="2128"/>
                  <a:pt x="4118" y="2237"/>
                  <a:pt x="4428" y="2536"/>
                </a:cubicBezTo>
                <a:cubicBezTo>
                  <a:pt x="4617" y="2718"/>
                  <a:pt x="4662" y="2728"/>
                  <a:pt x="4703" y="2593"/>
                </a:cubicBezTo>
                <a:cubicBezTo>
                  <a:pt x="4743" y="2462"/>
                  <a:pt x="5001" y="2433"/>
                  <a:pt x="6069" y="2433"/>
                </a:cubicBezTo>
                <a:cubicBezTo>
                  <a:pt x="7097" y="2433"/>
                  <a:pt x="7381" y="2401"/>
                  <a:pt x="7362" y="2290"/>
                </a:cubicBezTo>
                <a:cubicBezTo>
                  <a:pt x="7343" y="2184"/>
                  <a:pt x="6996" y="2132"/>
                  <a:pt x="6019" y="2089"/>
                </a:cubicBezTo>
                <a:cubicBezTo>
                  <a:pt x="5060" y="2047"/>
                  <a:pt x="4676" y="1991"/>
                  <a:pt x="4606" y="1881"/>
                </a:cubicBezTo>
                <a:cubicBezTo>
                  <a:pt x="4565" y="1819"/>
                  <a:pt x="4534" y="1788"/>
                  <a:pt x="4492" y="1793"/>
                </a:cubicBezTo>
                <a:close/>
                <a:moveTo>
                  <a:pt x="7848" y="2089"/>
                </a:moveTo>
                <a:cubicBezTo>
                  <a:pt x="7562" y="2089"/>
                  <a:pt x="7546" y="2101"/>
                  <a:pt x="7656" y="2256"/>
                </a:cubicBezTo>
                <a:cubicBezTo>
                  <a:pt x="7721" y="2349"/>
                  <a:pt x="7895" y="2426"/>
                  <a:pt x="8042" y="2428"/>
                </a:cubicBezTo>
                <a:cubicBezTo>
                  <a:pt x="8273" y="2431"/>
                  <a:pt x="8300" y="2409"/>
                  <a:pt x="8234" y="2261"/>
                </a:cubicBezTo>
                <a:cubicBezTo>
                  <a:pt x="8185" y="2150"/>
                  <a:pt x="8049" y="2089"/>
                  <a:pt x="7848" y="2089"/>
                </a:cubicBezTo>
                <a:close/>
                <a:moveTo>
                  <a:pt x="8973" y="2089"/>
                </a:moveTo>
                <a:cubicBezTo>
                  <a:pt x="8500" y="2089"/>
                  <a:pt x="8463" y="2104"/>
                  <a:pt x="8577" y="2254"/>
                </a:cubicBezTo>
                <a:cubicBezTo>
                  <a:pt x="8647" y="2345"/>
                  <a:pt x="8867" y="2435"/>
                  <a:pt x="9066" y="2454"/>
                </a:cubicBezTo>
                <a:lnTo>
                  <a:pt x="9427" y="2490"/>
                </a:lnTo>
                <a:lnTo>
                  <a:pt x="9443" y="4150"/>
                </a:lnTo>
                <a:cubicBezTo>
                  <a:pt x="9452" y="5062"/>
                  <a:pt x="9472" y="5871"/>
                  <a:pt x="9487" y="5950"/>
                </a:cubicBezTo>
                <a:cubicBezTo>
                  <a:pt x="9502" y="6028"/>
                  <a:pt x="9544" y="6093"/>
                  <a:pt x="9579" y="6093"/>
                </a:cubicBezTo>
                <a:cubicBezTo>
                  <a:pt x="9674" y="6093"/>
                  <a:pt x="9663" y="2403"/>
                  <a:pt x="9568" y="2225"/>
                </a:cubicBezTo>
                <a:cubicBezTo>
                  <a:pt x="9522" y="2140"/>
                  <a:pt x="9297" y="2089"/>
                  <a:pt x="8973" y="2089"/>
                </a:cubicBezTo>
                <a:close/>
                <a:moveTo>
                  <a:pt x="19238" y="5826"/>
                </a:moveTo>
                <a:lnTo>
                  <a:pt x="18341" y="6511"/>
                </a:lnTo>
                <a:cubicBezTo>
                  <a:pt x="17848" y="6887"/>
                  <a:pt x="17452" y="7244"/>
                  <a:pt x="17461" y="7303"/>
                </a:cubicBezTo>
                <a:cubicBezTo>
                  <a:pt x="17470" y="7363"/>
                  <a:pt x="17649" y="7521"/>
                  <a:pt x="17859" y="7657"/>
                </a:cubicBezTo>
                <a:lnTo>
                  <a:pt x="18242" y="7905"/>
                </a:lnTo>
                <a:lnTo>
                  <a:pt x="18270" y="8915"/>
                </a:lnTo>
                <a:lnTo>
                  <a:pt x="18297" y="9927"/>
                </a:lnTo>
                <a:lnTo>
                  <a:pt x="18330" y="8982"/>
                </a:lnTo>
                <a:cubicBezTo>
                  <a:pt x="18348" y="8462"/>
                  <a:pt x="18391" y="8025"/>
                  <a:pt x="18425" y="8010"/>
                </a:cubicBezTo>
                <a:cubicBezTo>
                  <a:pt x="18458" y="7995"/>
                  <a:pt x="18503" y="8310"/>
                  <a:pt x="18523" y="8710"/>
                </a:cubicBezTo>
                <a:cubicBezTo>
                  <a:pt x="18543" y="9110"/>
                  <a:pt x="18595" y="9477"/>
                  <a:pt x="18638" y="9526"/>
                </a:cubicBezTo>
                <a:cubicBezTo>
                  <a:pt x="18863" y="9786"/>
                  <a:pt x="19500" y="9778"/>
                  <a:pt x="19970" y="9510"/>
                </a:cubicBezTo>
                <a:cubicBezTo>
                  <a:pt x="20162" y="9400"/>
                  <a:pt x="20169" y="9373"/>
                  <a:pt x="20169" y="8789"/>
                </a:cubicBezTo>
                <a:cubicBezTo>
                  <a:pt x="20169" y="8099"/>
                  <a:pt x="20185" y="8064"/>
                  <a:pt x="20676" y="7700"/>
                </a:cubicBezTo>
                <a:cubicBezTo>
                  <a:pt x="20871" y="7555"/>
                  <a:pt x="21020" y="7379"/>
                  <a:pt x="21008" y="7308"/>
                </a:cubicBezTo>
                <a:cubicBezTo>
                  <a:pt x="20995" y="7238"/>
                  <a:pt x="20593" y="6876"/>
                  <a:pt x="20112" y="6504"/>
                </a:cubicBezTo>
                <a:lnTo>
                  <a:pt x="19238" y="5826"/>
                </a:lnTo>
                <a:close/>
                <a:moveTo>
                  <a:pt x="1811" y="5864"/>
                </a:moveTo>
                <a:cubicBezTo>
                  <a:pt x="1759" y="5864"/>
                  <a:pt x="1468" y="6079"/>
                  <a:pt x="400" y="6902"/>
                </a:cubicBezTo>
                <a:cubicBezTo>
                  <a:pt x="215" y="7045"/>
                  <a:pt x="41" y="7198"/>
                  <a:pt x="13" y="7241"/>
                </a:cubicBezTo>
                <a:cubicBezTo>
                  <a:pt x="-29" y="7308"/>
                  <a:pt x="328" y="7616"/>
                  <a:pt x="721" y="7853"/>
                </a:cubicBezTo>
                <a:cubicBezTo>
                  <a:pt x="812" y="7907"/>
                  <a:pt x="828" y="8066"/>
                  <a:pt x="828" y="8913"/>
                </a:cubicBezTo>
                <a:cubicBezTo>
                  <a:pt x="828" y="9460"/>
                  <a:pt x="847" y="9873"/>
                  <a:pt x="871" y="9829"/>
                </a:cubicBezTo>
                <a:cubicBezTo>
                  <a:pt x="894" y="9786"/>
                  <a:pt x="906" y="9505"/>
                  <a:pt x="897" y="9206"/>
                </a:cubicBezTo>
                <a:cubicBezTo>
                  <a:pt x="880" y="8604"/>
                  <a:pt x="978" y="7986"/>
                  <a:pt x="1073" y="8096"/>
                </a:cubicBezTo>
                <a:cubicBezTo>
                  <a:pt x="1107" y="8135"/>
                  <a:pt x="1134" y="8473"/>
                  <a:pt x="1134" y="8846"/>
                </a:cubicBezTo>
                <a:cubicBezTo>
                  <a:pt x="1134" y="9488"/>
                  <a:pt x="1142" y="9527"/>
                  <a:pt x="1302" y="9607"/>
                </a:cubicBezTo>
                <a:cubicBezTo>
                  <a:pt x="1559" y="9738"/>
                  <a:pt x="2240" y="9699"/>
                  <a:pt x="2493" y="9541"/>
                </a:cubicBezTo>
                <a:cubicBezTo>
                  <a:pt x="2748" y="9381"/>
                  <a:pt x="2816" y="9122"/>
                  <a:pt x="2759" y="8552"/>
                </a:cubicBezTo>
                <a:cubicBezTo>
                  <a:pt x="2716" y="8118"/>
                  <a:pt x="2722" y="8108"/>
                  <a:pt x="3233" y="7695"/>
                </a:cubicBezTo>
                <a:cubicBezTo>
                  <a:pt x="3427" y="7538"/>
                  <a:pt x="3580" y="7359"/>
                  <a:pt x="3573" y="7296"/>
                </a:cubicBezTo>
                <a:cubicBezTo>
                  <a:pt x="3560" y="7188"/>
                  <a:pt x="1932" y="5864"/>
                  <a:pt x="1811" y="5864"/>
                </a:cubicBezTo>
                <a:close/>
                <a:moveTo>
                  <a:pt x="10448" y="6580"/>
                </a:moveTo>
                <a:lnTo>
                  <a:pt x="5387" y="6606"/>
                </a:lnTo>
                <a:lnTo>
                  <a:pt x="10376" y="6666"/>
                </a:lnTo>
                <a:cubicBezTo>
                  <a:pt x="13640" y="6704"/>
                  <a:pt x="15364" y="6763"/>
                  <a:pt x="15364" y="6838"/>
                </a:cubicBezTo>
                <a:cubicBezTo>
                  <a:pt x="15364" y="6913"/>
                  <a:pt x="13690" y="6971"/>
                  <a:pt x="10529" y="7010"/>
                </a:cubicBezTo>
                <a:cubicBezTo>
                  <a:pt x="7869" y="7042"/>
                  <a:pt x="5632" y="7114"/>
                  <a:pt x="5556" y="7167"/>
                </a:cubicBezTo>
                <a:lnTo>
                  <a:pt x="5418" y="7265"/>
                </a:lnTo>
                <a:lnTo>
                  <a:pt x="5418" y="11143"/>
                </a:lnTo>
                <a:lnTo>
                  <a:pt x="5418" y="15020"/>
                </a:lnTo>
                <a:lnTo>
                  <a:pt x="10466" y="15020"/>
                </a:lnTo>
                <a:lnTo>
                  <a:pt x="15515" y="15020"/>
                </a:lnTo>
                <a:lnTo>
                  <a:pt x="15531" y="10975"/>
                </a:lnTo>
                <a:cubicBezTo>
                  <a:pt x="15541" y="8752"/>
                  <a:pt x="15539" y="6847"/>
                  <a:pt x="15528" y="6742"/>
                </a:cubicBezTo>
                <a:cubicBezTo>
                  <a:pt x="15509" y="6566"/>
                  <a:pt x="15130" y="6555"/>
                  <a:pt x="10448" y="6580"/>
                </a:cubicBezTo>
                <a:close/>
                <a:moveTo>
                  <a:pt x="16976" y="8691"/>
                </a:moveTo>
                <a:cubicBezTo>
                  <a:pt x="16937" y="8681"/>
                  <a:pt x="16918" y="8713"/>
                  <a:pt x="16904" y="8779"/>
                </a:cubicBezTo>
                <a:cubicBezTo>
                  <a:pt x="16886" y="8867"/>
                  <a:pt x="16794" y="8954"/>
                  <a:pt x="16700" y="8975"/>
                </a:cubicBezTo>
                <a:cubicBezTo>
                  <a:pt x="16531" y="9011"/>
                  <a:pt x="16527" y="9027"/>
                  <a:pt x="16509" y="9853"/>
                </a:cubicBezTo>
                <a:cubicBezTo>
                  <a:pt x="16497" y="10417"/>
                  <a:pt x="16517" y="10752"/>
                  <a:pt x="16570" y="10873"/>
                </a:cubicBezTo>
                <a:cubicBezTo>
                  <a:pt x="16637" y="11024"/>
                  <a:pt x="16652" y="10928"/>
                  <a:pt x="16668" y="10262"/>
                </a:cubicBezTo>
                <a:cubicBezTo>
                  <a:pt x="16678" y="9827"/>
                  <a:pt x="16710" y="9427"/>
                  <a:pt x="16738" y="9373"/>
                </a:cubicBezTo>
                <a:cubicBezTo>
                  <a:pt x="16766" y="9320"/>
                  <a:pt x="16859" y="9362"/>
                  <a:pt x="16944" y="9467"/>
                </a:cubicBezTo>
                <a:cubicBezTo>
                  <a:pt x="17087" y="9642"/>
                  <a:pt x="17114" y="9641"/>
                  <a:pt x="17290" y="9471"/>
                </a:cubicBezTo>
                <a:cubicBezTo>
                  <a:pt x="17512" y="9256"/>
                  <a:pt x="17492" y="9146"/>
                  <a:pt x="17172" y="8841"/>
                </a:cubicBezTo>
                <a:cubicBezTo>
                  <a:pt x="17075" y="8749"/>
                  <a:pt x="17016" y="8700"/>
                  <a:pt x="16976" y="8691"/>
                </a:cubicBezTo>
                <a:close/>
                <a:moveTo>
                  <a:pt x="16560" y="11472"/>
                </a:moveTo>
                <a:cubicBezTo>
                  <a:pt x="16470" y="11472"/>
                  <a:pt x="16481" y="12655"/>
                  <a:pt x="16573" y="12828"/>
                </a:cubicBezTo>
                <a:cubicBezTo>
                  <a:pt x="16634" y="12944"/>
                  <a:pt x="16654" y="12855"/>
                  <a:pt x="16669" y="12379"/>
                </a:cubicBezTo>
                <a:cubicBezTo>
                  <a:pt x="16689" y="11733"/>
                  <a:pt x="16658" y="11472"/>
                  <a:pt x="16560" y="11472"/>
                </a:cubicBezTo>
                <a:close/>
                <a:moveTo>
                  <a:pt x="1810" y="11654"/>
                </a:moveTo>
                <a:lnTo>
                  <a:pt x="917" y="12332"/>
                </a:lnTo>
                <a:cubicBezTo>
                  <a:pt x="426" y="12704"/>
                  <a:pt x="14" y="13040"/>
                  <a:pt x="1" y="13079"/>
                </a:cubicBezTo>
                <a:cubicBezTo>
                  <a:pt x="-20" y="13140"/>
                  <a:pt x="379" y="13478"/>
                  <a:pt x="721" y="13688"/>
                </a:cubicBezTo>
                <a:cubicBezTo>
                  <a:pt x="812" y="13744"/>
                  <a:pt x="828" y="13903"/>
                  <a:pt x="828" y="14731"/>
                </a:cubicBezTo>
                <a:cubicBezTo>
                  <a:pt x="828" y="15370"/>
                  <a:pt x="852" y="15705"/>
                  <a:pt x="896" y="15705"/>
                </a:cubicBezTo>
                <a:cubicBezTo>
                  <a:pt x="942" y="15705"/>
                  <a:pt x="957" y="15417"/>
                  <a:pt x="942" y="14819"/>
                </a:cubicBezTo>
                <a:cubicBezTo>
                  <a:pt x="924" y="14089"/>
                  <a:pt x="936" y="13934"/>
                  <a:pt x="1011" y="13934"/>
                </a:cubicBezTo>
                <a:cubicBezTo>
                  <a:pt x="1081" y="13934"/>
                  <a:pt x="1108" y="14104"/>
                  <a:pt x="1121" y="14643"/>
                </a:cubicBezTo>
                <a:cubicBezTo>
                  <a:pt x="1143" y="15481"/>
                  <a:pt x="1172" y="15516"/>
                  <a:pt x="1846" y="15509"/>
                </a:cubicBezTo>
                <a:cubicBezTo>
                  <a:pt x="2632" y="15501"/>
                  <a:pt x="2763" y="15335"/>
                  <a:pt x="2801" y="14294"/>
                </a:cubicBezTo>
                <a:cubicBezTo>
                  <a:pt x="2817" y="13872"/>
                  <a:pt x="2832" y="13844"/>
                  <a:pt x="3202" y="13552"/>
                </a:cubicBezTo>
                <a:cubicBezTo>
                  <a:pt x="3413" y="13384"/>
                  <a:pt x="3589" y="13194"/>
                  <a:pt x="3591" y="13131"/>
                </a:cubicBezTo>
                <a:cubicBezTo>
                  <a:pt x="3593" y="13068"/>
                  <a:pt x="3193" y="12711"/>
                  <a:pt x="2702" y="12336"/>
                </a:cubicBezTo>
                <a:lnTo>
                  <a:pt x="1810" y="11654"/>
                </a:lnTo>
                <a:close/>
                <a:moveTo>
                  <a:pt x="19236" y="11701"/>
                </a:moveTo>
                <a:cubicBezTo>
                  <a:pt x="19136" y="11701"/>
                  <a:pt x="17528" y="12934"/>
                  <a:pt x="17457" y="13065"/>
                </a:cubicBezTo>
                <a:cubicBezTo>
                  <a:pt x="17415" y="13142"/>
                  <a:pt x="17757" y="13445"/>
                  <a:pt x="18165" y="13690"/>
                </a:cubicBezTo>
                <a:cubicBezTo>
                  <a:pt x="18255" y="13744"/>
                  <a:pt x="18274" y="13916"/>
                  <a:pt x="18284" y="14760"/>
                </a:cubicBezTo>
                <a:lnTo>
                  <a:pt x="18297" y="15762"/>
                </a:lnTo>
                <a:lnTo>
                  <a:pt x="18316" y="14905"/>
                </a:lnTo>
                <a:cubicBezTo>
                  <a:pt x="18327" y="14433"/>
                  <a:pt x="18351" y="13971"/>
                  <a:pt x="18369" y="13876"/>
                </a:cubicBezTo>
                <a:cubicBezTo>
                  <a:pt x="18437" y="13534"/>
                  <a:pt x="18578" y="14124"/>
                  <a:pt x="18578" y="14748"/>
                </a:cubicBezTo>
                <a:cubicBezTo>
                  <a:pt x="18578" y="15269"/>
                  <a:pt x="18595" y="15358"/>
                  <a:pt x="18715" y="15431"/>
                </a:cubicBezTo>
                <a:cubicBezTo>
                  <a:pt x="18948" y="15573"/>
                  <a:pt x="19769" y="15520"/>
                  <a:pt x="19960" y="15349"/>
                </a:cubicBezTo>
                <a:cubicBezTo>
                  <a:pt x="20117" y="15210"/>
                  <a:pt x="20141" y="15120"/>
                  <a:pt x="20158" y="14621"/>
                </a:cubicBezTo>
                <a:cubicBezTo>
                  <a:pt x="20169" y="14309"/>
                  <a:pt x="20205" y="13989"/>
                  <a:pt x="20239" y="13912"/>
                </a:cubicBezTo>
                <a:cubicBezTo>
                  <a:pt x="20273" y="13835"/>
                  <a:pt x="20464" y="13653"/>
                  <a:pt x="20664" y="13509"/>
                </a:cubicBezTo>
                <a:cubicBezTo>
                  <a:pt x="20863" y="13364"/>
                  <a:pt x="21026" y="13195"/>
                  <a:pt x="21026" y="13131"/>
                </a:cubicBezTo>
                <a:cubicBezTo>
                  <a:pt x="21025" y="13013"/>
                  <a:pt x="19384" y="11701"/>
                  <a:pt x="19236" y="11701"/>
                </a:cubicBezTo>
                <a:close/>
                <a:moveTo>
                  <a:pt x="16549" y="13418"/>
                </a:moveTo>
                <a:cubicBezTo>
                  <a:pt x="16515" y="13418"/>
                  <a:pt x="16495" y="14179"/>
                  <a:pt x="16500" y="15256"/>
                </a:cubicBezTo>
                <a:cubicBezTo>
                  <a:pt x="16505" y="16268"/>
                  <a:pt x="16495" y="17121"/>
                  <a:pt x="16480" y="17150"/>
                </a:cubicBezTo>
                <a:cubicBezTo>
                  <a:pt x="16435" y="17233"/>
                  <a:pt x="12765" y="17210"/>
                  <a:pt x="12692" y="17126"/>
                </a:cubicBezTo>
                <a:cubicBezTo>
                  <a:pt x="12653" y="17081"/>
                  <a:pt x="12637" y="16802"/>
                  <a:pt x="12654" y="16433"/>
                </a:cubicBezTo>
                <a:cubicBezTo>
                  <a:pt x="12673" y="16006"/>
                  <a:pt x="12657" y="15779"/>
                  <a:pt x="12600" y="15691"/>
                </a:cubicBezTo>
                <a:cubicBezTo>
                  <a:pt x="12533" y="15587"/>
                  <a:pt x="12518" y="15728"/>
                  <a:pt x="12518" y="16474"/>
                </a:cubicBezTo>
                <a:cubicBezTo>
                  <a:pt x="12518" y="16975"/>
                  <a:pt x="12537" y="17418"/>
                  <a:pt x="12559" y="17460"/>
                </a:cubicBezTo>
                <a:cubicBezTo>
                  <a:pt x="12582" y="17502"/>
                  <a:pt x="13518" y="17536"/>
                  <a:pt x="14640" y="17536"/>
                </a:cubicBezTo>
                <a:lnTo>
                  <a:pt x="16681" y="17536"/>
                </a:lnTo>
                <a:lnTo>
                  <a:pt x="16681" y="15657"/>
                </a:lnTo>
                <a:cubicBezTo>
                  <a:pt x="16681" y="13790"/>
                  <a:pt x="16658" y="13418"/>
                  <a:pt x="16549" y="13418"/>
                </a:cubicBezTo>
                <a:close/>
                <a:moveTo>
                  <a:pt x="3981" y="14280"/>
                </a:moveTo>
                <a:cubicBezTo>
                  <a:pt x="3941" y="14282"/>
                  <a:pt x="3878" y="14340"/>
                  <a:pt x="3753" y="14459"/>
                </a:cubicBezTo>
                <a:lnTo>
                  <a:pt x="3501" y="14700"/>
                </a:lnTo>
                <a:lnTo>
                  <a:pt x="3771" y="15015"/>
                </a:lnTo>
                <a:cubicBezTo>
                  <a:pt x="4031" y="15318"/>
                  <a:pt x="4044" y="15321"/>
                  <a:pt x="4122" y="15115"/>
                </a:cubicBezTo>
                <a:cubicBezTo>
                  <a:pt x="4267" y="14731"/>
                  <a:pt x="4316" y="15014"/>
                  <a:pt x="4316" y="16219"/>
                </a:cubicBezTo>
                <a:cubicBezTo>
                  <a:pt x="4316" y="17060"/>
                  <a:pt x="4339" y="17421"/>
                  <a:pt x="4393" y="17462"/>
                </a:cubicBezTo>
                <a:cubicBezTo>
                  <a:pt x="4435" y="17494"/>
                  <a:pt x="5220" y="17524"/>
                  <a:pt x="6137" y="17529"/>
                </a:cubicBezTo>
                <a:lnTo>
                  <a:pt x="7806" y="17536"/>
                </a:lnTo>
                <a:lnTo>
                  <a:pt x="7806" y="16751"/>
                </a:lnTo>
                <a:cubicBezTo>
                  <a:pt x="7806" y="16203"/>
                  <a:pt x="7778" y="15920"/>
                  <a:pt x="7716" y="15825"/>
                </a:cubicBezTo>
                <a:cubicBezTo>
                  <a:pt x="7640" y="15707"/>
                  <a:pt x="7626" y="15794"/>
                  <a:pt x="7610" y="16412"/>
                </a:cubicBezTo>
                <a:lnTo>
                  <a:pt x="7591" y="17138"/>
                </a:lnTo>
                <a:lnTo>
                  <a:pt x="6062" y="17138"/>
                </a:lnTo>
                <a:lnTo>
                  <a:pt x="4531" y="17138"/>
                </a:lnTo>
                <a:lnTo>
                  <a:pt x="4501" y="15934"/>
                </a:lnTo>
                <a:lnTo>
                  <a:pt x="4470" y="14733"/>
                </a:lnTo>
                <a:lnTo>
                  <a:pt x="4301" y="14698"/>
                </a:lnTo>
                <a:cubicBezTo>
                  <a:pt x="4208" y="14678"/>
                  <a:pt x="4104" y="14562"/>
                  <a:pt x="4069" y="14440"/>
                </a:cubicBezTo>
                <a:cubicBezTo>
                  <a:pt x="4038" y="14331"/>
                  <a:pt x="4021" y="14277"/>
                  <a:pt x="3981" y="14280"/>
                </a:cubicBezTo>
                <a:close/>
                <a:moveTo>
                  <a:pt x="10910" y="15767"/>
                </a:moveTo>
                <a:cubicBezTo>
                  <a:pt x="10873" y="15758"/>
                  <a:pt x="10866" y="15896"/>
                  <a:pt x="10866" y="16302"/>
                </a:cubicBezTo>
                <a:cubicBezTo>
                  <a:pt x="10866" y="16645"/>
                  <a:pt x="10884" y="16962"/>
                  <a:pt x="10906" y="17004"/>
                </a:cubicBezTo>
                <a:cubicBezTo>
                  <a:pt x="11005" y="17189"/>
                  <a:pt x="11049" y="17041"/>
                  <a:pt x="11049" y="16522"/>
                </a:cubicBezTo>
                <a:cubicBezTo>
                  <a:pt x="11049" y="16165"/>
                  <a:pt x="11016" y="15911"/>
                  <a:pt x="10957" y="15820"/>
                </a:cubicBezTo>
                <a:cubicBezTo>
                  <a:pt x="10937" y="15789"/>
                  <a:pt x="10922" y="15770"/>
                  <a:pt x="10910" y="15767"/>
                </a:cubicBezTo>
                <a:close/>
                <a:moveTo>
                  <a:pt x="10910" y="17482"/>
                </a:moveTo>
                <a:cubicBezTo>
                  <a:pt x="10873" y="17468"/>
                  <a:pt x="10866" y="17593"/>
                  <a:pt x="10866" y="17961"/>
                </a:cubicBezTo>
                <a:cubicBezTo>
                  <a:pt x="10866" y="18273"/>
                  <a:pt x="10884" y="18564"/>
                  <a:pt x="10906" y="18606"/>
                </a:cubicBezTo>
                <a:cubicBezTo>
                  <a:pt x="11003" y="18787"/>
                  <a:pt x="11049" y="18649"/>
                  <a:pt x="11049" y="18181"/>
                </a:cubicBezTo>
                <a:cubicBezTo>
                  <a:pt x="11049" y="17875"/>
                  <a:pt x="11013" y="17623"/>
                  <a:pt x="10957" y="17536"/>
                </a:cubicBezTo>
                <a:cubicBezTo>
                  <a:pt x="10937" y="17506"/>
                  <a:pt x="10922" y="17486"/>
                  <a:pt x="10910" y="17482"/>
                </a:cubicBezTo>
                <a:close/>
                <a:moveTo>
                  <a:pt x="19196" y="17489"/>
                </a:moveTo>
                <a:lnTo>
                  <a:pt x="18719" y="17864"/>
                </a:lnTo>
                <a:cubicBezTo>
                  <a:pt x="18456" y="18070"/>
                  <a:pt x="18055" y="18375"/>
                  <a:pt x="17828" y="18542"/>
                </a:cubicBezTo>
                <a:cubicBezTo>
                  <a:pt x="17601" y="18708"/>
                  <a:pt x="17416" y="18873"/>
                  <a:pt x="17416" y="18907"/>
                </a:cubicBezTo>
                <a:cubicBezTo>
                  <a:pt x="17417" y="18963"/>
                  <a:pt x="17915" y="19374"/>
                  <a:pt x="18165" y="19525"/>
                </a:cubicBezTo>
                <a:cubicBezTo>
                  <a:pt x="18255" y="19580"/>
                  <a:pt x="18274" y="19750"/>
                  <a:pt x="18284" y="20595"/>
                </a:cubicBezTo>
                <a:lnTo>
                  <a:pt x="18294" y="21600"/>
                </a:lnTo>
                <a:lnTo>
                  <a:pt x="18329" y="20655"/>
                </a:lnTo>
                <a:cubicBezTo>
                  <a:pt x="18348" y="20135"/>
                  <a:pt x="18391" y="19698"/>
                  <a:pt x="18425" y="19683"/>
                </a:cubicBezTo>
                <a:cubicBezTo>
                  <a:pt x="18458" y="19668"/>
                  <a:pt x="18503" y="19976"/>
                  <a:pt x="18523" y="20370"/>
                </a:cubicBezTo>
                <a:cubicBezTo>
                  <a:pt x="18543" y="20765"/>
                  <a:pt x="18579" y="21126"/>
                  <a:pt x="18604" y="21173"/>
                </a:cubicBezTo>
                <a:cubicBezTo>
                  <a:pt x="18698" y="21349"/>
                  <a:pt x="19710" y="21340"/>
                  <a:pt x="19939" y="21161"/>
                </a:cubicBezTo>
                <a:cubicBezTo>
                  <a:pt x="20151" y="20995"/>
                  <a:pt x="20164" y="20958"/>
                  <a:pt x="20181" y="20378"/>
                </a:cubicBezTo>
                <a:lnTo>
                  <a:pt x="20199" y="19769"/>
                </a:lnTo>
                <a:lnTo>
                  <a:pt x="20613" y="19399"/>
                </a:lnTo>
                <a:cubicBezTo>
                  <a:pt x="20840" y="19196"/>
                  <a:pt x="21026" y="18990"/>
                  <a:pt x="21026" y="18940"/>
                </a:cubicBezTo>
                <a:cubicBezTo>
                  <a:pt x="21026" y="18848"/>
                  <a:pt x="20094" y="18082"/>
                  <a:pt x="19515" y="17699"/>
                </a:cubicBezTo>
                <a:lnTo>
                  <a:pt x="19196" y="17489"/>
                </a:lnTo>
                <a:close/>
                <a:moveTo>
                  <a:pt x="1800" y="17536"/>
                </a:moveTo>
                <a:cubicBezTo>
                  <a:pt x="1700" y="17536"/>
                  <a:pt x="393" y="18510"/>
                  <a:pt x="71" y="18823"/>
                </a:cubicBezTo>
                <a:cubicBezTo>
                  <a:pt x="-30" y="18922"/>
                  <a:pt x="-12" y="18961"/>
                  <a:pt x="223" y="19160"/>
                </a:cubicBezTo>
                <a:cubicBezTo>
                  <a:pt x="371" y="19284"/>
                  <a:pt x="560" y="19400"/>
                  <a:pt x="644" y="19418"/>
                </a:cubicBezTo>
                <a:cubicBezTo>
                  <a:pt x="793" y="19449"/>
                  <a:pt x="797" y="19476"/>
                  <a:pt x="814" y="20497"/>
                </a:cubicBezTo>
                <a:cubicBezTo>
                  <a:pt x="824" y="21072"/>
                  <a:pt x="858" y="21543"/>
                  <a:pt x="889" y="21543"/>
                </a:cubicBezTo>
                <a:cubicBezTo>
                  <a:pt x="920" y="21543"/>
                  <a:pt x="953" y="21142"/>
                  <a:pt x="963" y="20655"/>
                </a:cubicBezTo>
                <a:cubicBezTo>
                  <a:pt x="984" y="19598"/>
                  <a:pt x="1096" y="19471"/>
                  <a:pt x="1121" y="20473"/>
                </a:cubicBezTo>
                <a:cubicBezTo>
                  <a:pt x="1143" y="21299"/>
                  <a:pt x="1154" y="21309"/>
                  <a:pt x="1869" y="21311"/>
                </a:cubicBezTo>
                <a:cubicBezTo>
                  <a:pt x="2184" y="21312"/>
                  <a:pt x="2394" y="21251"/>
                  <a:pt x="2542" y="21113"/>
                </a:cubicBezTo>
                <a:cubicBezTo>
                  <a:pt x="2744" y="20924"/>
                  <a:pt x="2755" y="20881"/>
                  <a:pt x="2755" y="20342"/>
                </a:cubicBezTo>
                <a:lnTo>
                  <a:pt x="2755" y="19769"/>
                </a:lnTo>
                <a:lnTo>
                  <a:pt x="3211" y="19360"/>
                </a:lnTo>
                <a:cubicBezTo>
                  <a:pt x="3476" y="19122"/>
                  <a:pt x="3637" y="18916"/>
                  <a:pt x="3596" y="18869"/>
                </a:cubicBezTo>
                <a:cubicBezTo>
                  <a:pt x="3414" y="18658"/>
                  <a:pt x="1901" y="17536"/>
                  <a:pt x="1800" y="17536"/>
                </a:cubicBezTo>
                <a:close/>
                <a:moveTo>
                  <a:pt x="10906" y="19086"/>
                </a:moveTo>
                <a:cubicBezTo>
                  <a:pt x="10867" y="19090"/>
                  <a:pt x="10866" y="19296"/>
                  <a:pt x="10878" y="19950"/>
                </a:cubicBezTo>
                <a:lnTo>
                  <a:pt x="10896" y="20912"/>
                </a:lnTo>
                <a:lnTo>
                  <a:pt x="13702" y="20943"/>
                </a:lnTo>
                <a:cubicBezTo>
                  <a:pt x="16070" y="20969"/>
                  <a:pt x="16528" y="21000"/>
                  <a:pt x="16638" y="21144"/>
                </a:cubicBezTo>
                <a:cubicBezTo>
                  <a:pt x="16710" y="21238"/>
                  <a:pt x="16778" y="21313"/>
                  <a:pt x="16789" y="21313"/>
                </a:cubicBezTo>
                <a:cubicBezTo>
                  <a:pt x="16835" y="21313"/>
                  <a:pt x="17171" y="20961"/>
                  <a:pt x="17171" y="20912"/>
                </a:cubicBezTo>
                <a:cubicBezTo>
                  <a:pt x="17171" y="20883"/>
                  <a:pt x="17059" y="20722"/>
                  <a:pt x="16924" y="20554"/>
                </a:cubicBezTo>
                <a:cubicBezTo>
                  <a:pt x="16698" y="20275"/>
                  <a:pt x="16671" y="20265"/>
                  <a:pt x="16602" y="20440"/>
                </a:cubicBezTo>
                <a:cubicBezTo>
                  <a:pt x="16534" y="20613"/>
                  <a:pt x="16283" y="20627"/>
                  <a:pt x="13776" y="20600"/>
                </a:cubicBezTo>
                <a:lnTo>
                  <a:pt x="11025" y="20571"/>
                </a:lnTo>
                <a:lnTo>
                  <a:pt x="11042" y="19931"/>
                </a:lnTo>
                <a:cubicBezTo>
                  <a:pt x="11053" y="19458"/>
                  <a:pt x="11031" y="19254"/>
                  <a:pt x="10958" y="19141"/>
                </a:cubicBezTo>
                <a:cubicBezTo>
                  <a:pt x="10936" y="19106"/>
                  <a:pt x="10919" y="19085"/>
                  <a:pt x="10906" y="1908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Need-Based A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Need-Based Aid</a:t>
            </a:r>
          </a:p>
        </p:txBody>
      </p:sp>
      <p:sp>
        <p:nvSpPr>
          <p:cNvPr id="195" name="Family is responsible for cost to the extent of its ability to pay college costs, even if not willing to pay.  (SAI = Student Aid Index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Family is responsible for cost to the extent of its ability to pay college costs, even if not willing to pay.  (SAI = Student Aid Index) </a:t>
            </a:r>
          </a:p>
          <a:p>
            <a:pPr/>
            <a:r>
              <a:t>Provides access and choice</a:t>
            </a:r>
          </a:p>
          <a:p>
            <a:pPr/>
            <a:r>
              <a:t>Annual Determination of Eligibility (Must complete FAFSA each year in school)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pplying for Federal Financial A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Applying for Federal Financial Aid</a:t>
            </a:r>
          </a:p>
        </p:txBody>
      </p:sp>
      <p:sp>
        <p:nvSpPr>
          <p:cNvPr id="198" name="Free Application for Federal Student Aid (FAFS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485" indent="-324485" defTabSz="426466">
              <a:spcBef>
                <a:spcPts val="3000"/>
              </a:spcBef>
              <a:defRPr sz="3212"/>
            </a:pPr>
            <a:r>
              <a:t>Free </a:t>
            </a:r>
            <a:r>
              <a:rPr sz="3504"/>
              <a:t>Application</a:t>
            </a:r>
            <a:r>
              <a:t> for Federal Student Aid (FAFSA)</a:t>
            </a:r>
          </a:p>
          <a:p>
            <a:pPr marL="324485" indent="-324485" defTabSz="426466">
              <a:spcBef>
                <a:spcPts val="3000"/>
              </a:spcBef>
              <a:defRPr b="1" sz="3504" u="sng">
                <a:latin typeface="Helvetica"/>
                <a:ea typeface="Helvetica"/>
                <a:cs typeface="Helvetica"/>
                <a:sym typeface="Helvetica"/>
              </a:defRPr>
            </a:pPr>
            <a:r>
              <a:t>OPENS December (New FAFSA)</a:t>
            </a:r>
          </a:p>
          <a:p>
            <a:pPr lvl="1" marL="648970" indent="-324485" defTabSz="426466">
              <a:spcBef>
                <a:spcPts val="3000"/>
              </a:spcBef>
              <a:defRPr sz="2920"/>
            </a:pPr>
            <a:r>
              <a:t>Required for all types of federal aid</a:t>
            </a:r>
          </a:p>
          <a:p>
            <a:pPr lvl="1" marL="648970" indent="-324485" defTabSz="426466">
              <a:spcBef>
                <a:spcPts val="3000"/>
              </a:spcBef>
              <a:defRPr sz="2920"/>
            </a:pPr>
            <a:r>
              <a:t>Complete at </a:t>
            </a:r>
            <a:r>
              <a:rPr u="sng">
                <a:hlinkClick r:id="rId2" invalidUrl="" action="" tgtFrame="" tooltip="" history="1" highlightClick="0" endSnd="0"/>
              </a:rPr>
              <a:t>www.fafsa.ed.gov</a:t>
            </a:r>
            <a:r>
              <a:t>.</a:t>
            </a:r>
          </a:p>
          <a:p>
            <a:pPr lvl="1" marL="648970" indent="-324485" defTabSz="426466">
              <a:spcBef>
                <a:spcPts val="3000"/>
              </a:spcBef>
              <a:defRPr sz="2920"/>
            </a:pPr>
            <a:r>
              <a:t>Results sent electronically to institutions listed by student on FAFSA and to the student (if you provide your email address). </a:t>
            </a:r>
          </a:p>
          <a:p>
            <a:pPr marL="324485" indent="-324485" defTabSz="426466">
              <a:spcBef>
                <a:spcPts val="3000"/>
              </a:spcBef>
              <a:defRPr sz="3504"/>
            </a:pPr>
            <a:r>
              <a:t>CFNC Financial Aid Presentation - October 4, from 6:00-7:00 - Timeka Ruffin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Applying for State Financial A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Applying for State Financial Aid</a:t>
            </a:r>
          </a:p>
        </p:txBody>
      </p:sp>
      <p:sp>
        <p:nvSpPr>
          <p:cNvPr id="201" name="The FAFSA is the application for most major state program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FAFSA is the application for most major </a:t>
            </a:r>
            <a:r>
              <a:t>state programs. </a:t>
            </a:r>
          </a:p>
          <a:p>
            <a:pPr/>
            <a:r>
              <a:t>Other state programs may require additional form or the College Service Scholarship Profile (CSS Profile). See </a:t>
            </a:r>
            <a:r>
              <a:rPr u="sng">
                <a:hlinkClick r:id="rId2" invalidUrl="" action="" tgtFrame="" tooltip="" history="1" highlightClick="0" endSnd="0"/>
              </a:rPr>
              <a:t>www.cfnc.org</a:t>
            </a:r>
            <a:r>
              <a:t> for details by program. (WF, Elon, Davidson, UNC, Duke) </a:t>
            </a:r>
          </a:p>
          <a:p>
            <a:pPr/>
          </a:p>
          <a:p>
            <a:pPr marL="0" indent="0" algn="ctr" defTabSz="457200">
              <a:spcBef>
                <a:spcPts val="0"/>
              </a:spcBef>
              <a:buSzTx/>
              <a:buNone/>
              <a:defRPr sz="3500" u="sng">
                <a:latin typeface="Rockwell"/>
                <a:ea typeface="Rockwell"/>
                <a:cs typeface="Rockwell"/>
                <a:sym typeface="Rockwell"/>
              </a:defRPr>
            </a:pPr>
            <a:r>
              <a:rPr>
                <a:hlinkClick r:id="rId3" invalidUrl="" action="" tgtFrame="" tooltip="" history="1" highlightClick="0" endSnd="0"/>
              </a:rPr>
              <a:t>https://www.finaid.ucsb.edu/fafsasimplification/index.html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ffers May B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Offers May Be…</a:t>
            </a:r>
          </a:p>
        </p:txBody>
      </p:sp>
      <p:sp>
        <p:nvSpPr>
          <p:cNvPr id="204" name="Legitimate offers of information and assist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Legitimate offers of information and assistance</a:t>
            </a:r>
          </a:p>
          <a:p>
            <a:pPr lvl="1"/>
            <a:r>
              <a:t>Example: </a:t>
            </a:r>
            <a:r>
              <a:rPr u="sng">
                <a:hlinkClick r:id="rId2" invalidUrl="" action="" tgtFrame="" tooltip="" history="1" highlightClick="0" endSnd="0"/>
              </a:rPr>
              <a:t>www.cfnc.org</a:t>
            </a:r>
            <a:r>
              <a:t>  </a:t>
            </a:r>
          </a:p>
          <a:p>
            <a:pPr/>
            <a:r>
              <a:t>Misleading offers from individuals or companies trying to make money off unsuspecting parents and students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otential Sc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Potential Scams</a:t>
            </a:r>
          </a:p>
        </p:txBody>
      </p:sp>
      <p:sp>
        <p:nvSpPr>
          <p:cNvPr id="207" name="“The scholarship is guaranteed or your money back.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b="1" sz="3609">
                <a:latin typeface="Helvetica"/>
                <a:ea typeface="Helvetica"/>
                <a:cs typeface="Helvetica"/>
                <a:sym typeface="Helvetica"/>
              </a:defRPr>
            </a:pPr>
            <a:r>
              <a:t>“The scholarship is guaranteed or your money back.” </a:t>
            </a:r>
          </a:p>
          <a:p>
            <a:pPr lvl="1" marL="844550" indent="-422275" defTabSz="554990">
              <a:spcBef>
                <a:spcPts val="3900"/>
              </a:spcBef>
              <a:defRPr b="1" sz="3609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one can guarantee a scholarship before it is awarded. </a:t>
            </a:r>
          </a:p>
          <a:p>
            <a:pPr marL="422275" indent="-422275" defTabSz="554990">
              <a:spcBef>
                <a:spcPts val="3900"/>
              </a:spcBef>
              <a:defRPr b="1" sz="3609">
                <a:latin typeface="Helvetica"/>
                <a:ea typeface="Helvetica"/>
                <a:cs typeface="Helvetica"/>
                <a:sym typeface="Helvetica"/>
              </a:defRPr>
            </a:pPr>
            <a:r>
              <a:t>“Come to our free seminar and we’ll show you how to get more financial aid.” </a:t>
            </a:r>
          </a:p>
          <a:p>
            <a:pPr lvl="1" marL="844550" indent="-422275" defTabSz="554990">
              <a:spcBef>
                <a:spcPts val="3900"/>
              </a:spcBef>
              <a:defRPr b="1" sz="3609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This is a sales pitch. Don’t pay for information that you can get elsewhere for free.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ere can you find truly FREE information about Financial Ai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3201">
              <a:defRPr sz="6480"/>
            </a:pPr>
            <a:r>
              <a:rPr>
                <a:latin typeface="Marker Felt"/>
                <a:ea typeface="Marker Felt"/>
                <a:cs typeface="Marker Felt"/>
                <a:sym typeface="Marker Felt"/>
              </a:rPr>
              <a:t>Where can you find truly </a:t>
            </a:r>
            <a:r>
              <a:rPr u="sng">
                <a:latin typeface="Marker Felt"/>
                <a:ea typeface="Marker Felt"/>
                <a:cs typeface="Marker Felt"/>
                <a:sym typeface="Marker Felt"/>
              </a:rPr>
              <a:t>FREE </a:t>
            </a:r>
            <a:r>
              <a:rPr>
                <a:latin typeface="Marker Felt"/>
                <a:ea typeface="Marker Felt"/>
                <a:cs typeface="Marker Felt"/>
                <a:sym typeface="Marker Felt"/>
              </a:rPr>
              <a:t>information about Financial Aid?</a:t>
            </a:r>
            <a:r>
              <a:t> </a:t>
            </a:r>
          </a:p>
        </p:txBody>
      </p:sp>
      <p:sp>
        <p:nvSpPr>
          <p:cNvPr id="210" name="Contact College Foundation of North Carolina at www.cfnc.org or 866-866-CFN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900"/>
              </a:spcBef>
              <a:defRPr sz="2660"/>
            </a:pPr>
            <a:r>
              <a:t>Contact College Foundation of North Carolina at </a:t>
            </a:r>
            <a:r>
              <a:rPr u="sng">
                <a:hlinkClick r:id="rId2" invalidUrl="" action="" tgtFrame="" tooltip="" history="1" highlightClick="0" endSnd="0"/>
              </a:rPr>
              <a:t>www.cfnc.org</a:t>
            </a:r>
            <a:r>
              <a:t> or 866-866-CFNC</a:t>
            </a:r>
          </a:p>
          <a:p>
            <a:pPr lvl="1" marL="622300" indent="-311150" defTabSz="408940">
              <a:spcBef>
                <a:spcPts val="2900"/>
              </a:spcBef>
              <a:defRPr sz="2660"/>
            </a:pPr>
            <a:r>
              <a:t>Service of the State of North Carolina </a:t>
            </a:r>
          </a:p>
          <a:p>
            <a:pPr marL="311150" indent="-311150" defTabSz="408940">
              <a:spcBef>
                <a:spcPts val="2900"/>
              </a:spcBef>
              <a:defRPr sz="2660"/>
            </a:pPr>
            <a:r>
              <a:t>The Student Guide</a:t>
            </a:r>
          </a:p>
          <a:p>
            <a:pPr lvl="1" marL="622300" indent="-311150" defTabSz="408940">
              <a:spcBef>
                <a:spcPts val="2900"/>
              </a:spcBef>
              <a:defRPr sz="2660"/>
            </a:pPr>
            <a:r>
              <a:t>Published by the US Department of Education </a:t>
            </a:r>
            <a:r>
              <a:rPr u="sng">
                <a:hlinkClick r:id="rId3" invalidUrl="" action="" tgtFrame="" tooltip="" history="1" highlightClick="0" endSnd="0"/>
              </a:rPr>
              <a:t>https://studentaid.ed.gov/sa/</a:t>
            </a:r>
            <a:r>
              <a:t> </a:t>
            </a:r>
          </a:p>
          <a:p>
            <a:pPr marL="311150" indent="-311150" defTabSz="408940">
              <a:spcBef>
                <a:spcPts val="2900"/>
              </a:spcBef>
              <a:defRPr sz="2660"/>
            </a:pPr>
            <a:r>
              <a:t>Ask your high school counselor </a:t>
            </a:r>
          </a:p>
          <a:p>
            <a:pPr marL="311150" indent="-311150" defTabSz="408940">
              <a:spcBef>
                <a:spcPts val="2900"/>
              </a:spcBef>
              <a:defRPr sz="2660"/>
            </a:pPr>
            <a:r>
              <a:t>Talk to Financial Aid Administrators at the college of your choice. </a:t>
            </a:r>
          </a:p>
          <a:p>
            <a:pPr marL="311150" indent="-311150" defTabSz="408940">
              <a:spcBef>
                <a:spcPts val="2900"/>
              </a:spcBef>
              <a:defRPr sz="2660"/>
            </a:pPr>
            <a:r>
              <a:t>Apply for Federal Financial Aid at </a:t>
            </a:r>
            <a:r>
              <a:rPr u="sng">
                <a:hlinkClick r:id="rId4" invalidUrl="" action="" tgtFrame="" tooltip="" history="1" highlightClick="0" endSnd="0"/>
              </a:rPr>
              <a:t>https://studentaid.gov/h/apply-for-aid/fafsa</a:t>
            </a:r>
            <a: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AFSA Homep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FAFSA Homepage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994" y="2600092"/>
            <a:ext cx="12258812" cy="605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enior Ye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Senior Year</a:t>
            </a:r>
          </a:p>
        </p:txBody>
      </p:sp>
      <p:sp>
        <p:nvSpPr>
          <p:cNvPr id="216" name="Narrow list of schools and send applications in the Fal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825" indent="-377825" defTabSz="496570">
              <a:spcBef>
                <a:spcPts val="3500"/>
              </a:spcBef>
              <a:defRPr b="1" sz="3230">
                <a:latin typeface="Helvetica"/>
                <a:ea typeface="Helvetica"/>
                <a:cs typeface="Helvetica"/>
                <a:sym typeface="Helvetica"/>
              </a:defRPr>
            </a:pPr>
            <a:r>
              <a:t>Narrow list of schools and send applications in the Fall </a:t>
            </a:r>
          </a:p>
          <a:p>
            <a:pPr marL="377825" indent="-377825" defTabSz="496570">
              <a:spcBef>
                <a:spcPts val="3500"/>
              </a:spcBef>
              <a:defRPr b="1" sz="3230">
                <a:latin typeface="Helvetica"/>
                <a:ea typeface="Helvetica"/>
                <a:cs typeface="Helvetica"/>
                <a:sym typeface="Helvetica"/>
              </a:defRPr>
            </a:pPr>
            <a:r>
              <a:t>Complete FAFSA </a:t>
            </a:r>
          </a:p>
          <a:p>
            <a:pPr marL="377825" indent="-377825" defTabSz="496570">
              <a:spcBef>
                <a:spcPts val="3500"/>
              </a:spcBef>
              <a:defRPr b="1" sz="3230">
                <a:latin typeface="Helvetica"/>
                <a:ea typeface="Helvetica"/>
                <a:cs typeface="Helvetica"/>
                <a:sym typeface="Helvetica"/>
              </a:defRPr>
            </a:pPr>
            <a:r>
              <a:t>Apply for Scholarships</a:t>
            </a:r>
          </a:p>
          <a:p>
            <a:pPr lvl="1" marL="755650" indent="-377825" defTabSz="496570">
              <a:spcBef>
                <a:spcPts val="3500"/>
              </a:spcBef>
              <a:defRPr b="1" sz="3230">
                <a:latin typeface="Helvetica"/>
                <a:ea typeface="Helvetica"/>
                <a:cs typeface="Helvetica"/>
                <a:sym typeface="Helvetica"/>
              </a:defRPr>
            </a:pPr>
            <a:r>
              <a:t>Senior Canvas Group, parent email list, individual searches, Twitter.</a:t>
            </a:r>
          </a:p>
          <a:p>
            <a:pPr lvl="1" marL="755650" indent="-377825" defTabSz="496570">
              <a:spcBef>
                <a:spcPts val="3500"/>
              </a:spcBef>
              <a:defRPr b="1" sz="323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u="sng">
                <a:hlinkClick r:id="rId2" invalidUrl="" action="" tgtFrame="" tooltip="" history="1" highlightClick="0" endSnd="0"/>
              </a:rPr>
              <a:t>www.carsonguidance.weebly.com</a:t>
            </a:r>
            <a:r>
              <a:t> </a:t>
            </a:r>
          </a:p>
          <a:p>
            <a:pPr marL="377825" indent="-377825" defTabSz="496570">
              <a:spcBef>
                <a:spcPts val="3500"/>
              </a:spcBef>
              <a:defRPr b="1" sz="3230">
                <a:latin typeface="Helvetica"/>
                <a:ea typeface="Helvetica"/>
                <a:cs typeface="Helvetica"/>
                <a:sym typeface="Helvetica"/>
              </a:defRPr>
            </a:pPr>
            <a:r>
              <a:t>Stay active in school!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enior Scholarshi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Senior Scholarships</a:t>
            </a:r>
          </a:p>
        </p:txBody>
      </p:sp>
      <p:sp>
        <p:nvSpPr>
          <p:cNvPr id="219" name="State-wide Organization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State-wide Organizations</a:t>
            </a:r>
          </a:p>
          <a:p>
            <a:pPr/>
            <a:r>
              <a:t>Local Organizations</a:t>
            </a:r>
          </a:p>
          <a:p>
            <a:pPr/>
            <a:r>
              <a:t>Churches</a:t>
            </a:r>
          </a:p>
          <a:p>
            <a:pPr/>
            <a:r>
              <a:t>Civic Groups</a:t>
            </a:r>
          </a:p>
          <a:p>
            <a:pPr/>
            <a:r>
              <a:t>Parents’ Employers</a:t>
            </a:r>
          </a:p>
          <a:p>
            <a:pPr/>
            <a:r>
              <a:t>Carsonguidance.weebly.com/scholarships.html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9329" t="8433" r="9327" b="6623"/>
          <a:stretch>
            <a:fillRect/>
          </a:stretch>
        </p:blipFill>
        <p:spPr>
          <a:xfrm>
            <a:off x="5960336" y="3689422"/>
            <a:ext cx="6267054" cy="3163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59" y="0"/>
                  <a:pt x="0" y="37"/>
                  <a:pt x="0" y="84"/>
                </a:cubicBezTo>
                <a:cubicBezTo>
                  <a:pt x="0" y="131"/>
                  <a:pt x="191" y="814"/>
                  <a:pt x="425" y="1602"/>
                </a:cubicBezTo>
                <a:cubicBezTo>
                  <a:pt x="660" y="2389"/>
                  <a:pt x="852" y="3078"/>
                  <a:pt x="852" y="3133"/>
                </a:cubicBezTo>
                <a:cubicBezTo>
                  <a:pt x="852" y="3188"/>
                  <a:pt x="660" y="3877"/>
                  <a:pt x="425" y="4664"/>
                </a:cubicBezTo>
                <a:cubicBezTo>
                  <a:pt x="191" y="5452"/>
                  <a:pt x="0" y="6140"/>
                  <a:pt x="0" y="6190"/>
                </a:cubicBezTo>
                <a:cubicBezTo>
                  <a:pt x="0" y="6240"/>
                  <a:pt x="4859" y="6279"/>
                  <a:pt x="10799" y="6279"/>
                </a:cubicBezTo>
                <a:cubicBezTo>
                  <a:pt x="16739" y="6279"/>
                  <a:pt x="21600" y="6240"/>
                  <a:pt x="21600" y="6190"/>
                </a:cubicBezTo>
                <a:cubicBezTo>
                  <a:pt x="21600" y="6140"/>
                  <a:pt x="21407" y="5452"/>
                  <a:pt x="21173" y="4664"/>
                </a:cubicBezTo>
                <a:cubicBezTo>
                  <a:pt x="20939" y="3877"/>
                  <a:pt x="20748" y="3188"/>
                  <a:pt x="20748" y="3133"/>
                </a:cubicBezTo>
                <a:cubicBezTo>
                  <a:pt x="20748" y="3078"/>
                  <a:pt x="20939" y="2389"/>
                  <a:pt x="21173" y="1602"/>
                </a:cubicBezTo>
                <a:cubicBezTo>
                  <a:pt x="21407" y="814"/>
                  <a:pt x="21600" y="131"/>
                  <a:pt x="21600" y="84"/>
                </a:cubicBezTo>
                <a:cubicBezTo>
                  <a:pt x="21600" y="37"/>
                  <a:pt x="16739" y="0"/>
                  <a:pt x="10799" y="0"/>
                </a:cubicBezTo>
                <a:close/>
                <a:moveTo>
                  <a:pt x="13090" y="7187"/>
                </a:moveTo>
                <a:lnTo>
                  <a:pt x="12642" y="7645"/>
                </a:lnTo>
                <a:cubicBezTo>
                  <a:pt x="12395" y="7897"/>
                  <a:pt x="12248" y="8107"/>
                  <a:pt x="12316" y="8112"/>
                </a:cubicBezTo>
                <a:cubicBezTo>
                  <a:pt x="12384" y="8116"/>
                  <a:pt x="12503" y="8257"/>
                  <a:pt x="12580" y="8426"/>
                </a:cubicBezTo>
                <a:cubicBezTo>
                  <a:pt x="12690" y="8666"/>
                  <a:pt x="12818" y="8732"/>
                  <a:pt x="13173" y="8732"/>
                </a:cubicBezTo>
                <a:cubicBezTo>
                  <a:pt x="13421" y="8732"/>
                  <a:pt x="13625" y="8665"/>
                  <a:pt x="13625" y="8583"/>
                </a:cubicBezTo>
                <a:cubicBezTo>
                  <a:pt x="13625" y="8502"/>
                  <a:pt x="13716" y="8342"/>
                  <a:pt x="13826" y="8228"/>
                </a:cubicBezTo>
                <a:lnTo>
                  <a:pt x="14026" y="8019"/>
                </a:lnTo>
                <a:lnTo>
                  <a:pt x="13558" y="7605"/>
                </a:lnTo>
                <a:lnTo>
                  <a:pt x="13090" y="7187"/>
                </a:lnTo>
                <a:close/>
                <a:moveTo>
                  <a:pt x="17175" y="7193"/>
                </a:moveTo>
                <a:lnTo>
                  <a:pt x="16710" y="7605"/>
                </a:lnTo>
                <a:lnTo>
                  <a:pt x="16243" y="8019"/>
                </a:lnTo>
                <a:lnTo>
                  <a:pt x="16445" y="8228"/>
                </a:lnTo>
                <a:cubicBezTo>
                  <a:pt x="16555" y="8342"/>
                  <a:pt x="16644" y="8502"/>
                  <a:pt x="16644" y="8583"/>
                </a:cubicBezTo>
                <a:cubicBezTo>
                  <a:pt x="16644" y="8665"/>
                  <a:pt x="16871" y="8732"/>
                  <a:pt x="17148" y="8732"/>
                </a:cubicBezTo>
                <a:cubicBezTo>
                  <a:pt x="17424" y="8732"/>
                  <a:pt x="17651" y="8665"/>
                  <a:pt x="17651" y="8583"/>
                </a:cubicBezTo>
                <a:cubicBezTo>
                  <a:pt x="17651" y="8502"/>
                  <a:pt x="17738" y="8344"/>
                  <a:pt x="17845" y="8233"/>
                </a:cubicBezTo>
                <a:cubicBezTo>
                  <a:pt x="18040" y="8032"/>
                  <a:pt x="18041" y="8032"/>
                  <a:pt x="17609" y="7613"/>
                </a:cubicBezTo>
                <a:lnTo>
                  <a:pt x="17175" y="7193"/>
                </a:lnTo>
                <a:close/>
                <a:moveTo>
                  <a:pt x="9442" y="7206"/>
                </a:moveTo>
                <a:lnTo>
                  <a:pt x="9027" y="7610"/>
                </a:lnTo>
                <a:lnTo>
                  <a:pt x="8612" y="8011"/>
                </a:lnTo>
                <a:lnTo>
                  <a:pt x="8816" y="8366"/>
                </a:lnTo>
                <a:cubicBezTo>
                  <a:pt x="8981" y="8654"/>
                  <a:pt x="9109" y="8723"/>
                  <a:pt x="9494" y="8727"/>
                </a:cubicBezTo>
                <a:cubicBezTo>
                  <a:pt x="9851" y="8730"/>
                  <a:pt x="9982" y="8674"/>
                  <a:pt x="10016" y="8499"/>
                </a:cubicBezTo>
                <a:cubicBezTo>
                  <a:pt x="10040" y="8371"/>
                  <a:pt x="10135" y="8211"/>
                  <a:pt x="10226" y="8144"/>
                </a:cubicBezTo>
                <a:cubicBezTo>
                  <a:pt x="10369" y="8039"/>
                  <a:pt x="10328" y="7965"/>
                  <a:pt x="9917" y="7613"/>
                </a:cubicBezTo>
                <a:lnTo>
                  <a:pt x="9442" y="7206"/>
                </a:lnTo>
                <a:close/>
                <a:moveTo>
                  <a:pt x="5415" y="7223"/>
                </a:moveTo>
                <a:lnTo>
                  <a:pt x="4948" y="7643"/>
                </a:lnTo>
                <a:cubicBezTo>
                  <a:pt x="4488" y="8055"/>
                  <a:pt x="4485" y="8063"/>
                  <a:pt x="4679" y="8239"/>
                </a:cubicBezTo>
                <a:cubicBezTo>
                  <a:pt x="4788" y="8337"/>
                  <a:pt x="4878" y="8489"/>
                  <a:pt x="4878" y="8575"/>
                </a:cubicBezTo>
                <a:cubicBezTo>
                  <a:pt x="4878" y="8664"/>
                  <a:pt x="5077" y="8732"/>
                  <a:pt x="5339" y="8732"/>
                </a:cubicBezTo>
                <a:cubicBezTo>
                  <a:pt x="5693" y="8732"/>
                  <a:pt x="5860" y="8650"/>
                  <a:pt x="6064" y="8377"/>
                </a:cubicBezTo>
                <a:lnTo>
                  <a:pt x="6329" y="8022"/>
                </a:lnTo>
                <a:lnTo>
                  <a:pt x="5872" y="7621"/>
                </a:lnTo>
                <a:lnTo>
                  <a:pt x="5415" y="7223"/>
                </a:lnTo>
                <a:close/>
                <a:moveTo>
                  <a:pt x="15669" y="8556"/>
                </a:moveTo>
                <a:cubicBezTo>
                  <a:pt x="15611" y="8598"/>
                  <a:pt x="15561" y="8859"/>
                  <a:pt x="15562" y="9307"/>
                </a:cubicBezTo>
                <a:cubicBezTo>
                  <a:pt x="15566" y="10664"/>
                  <a:pt x="15676" y="11204"/>
                  <a:pt x="16098" y="11949"/>
                </a:cubicBezTo>
                <a:lnTo>
                  <a:pt x="16490" y="12637"/>
                </a:lnTo>
                <a:lnTo>
                  <a:pt x="16402" y="14581"/>
                </a:lnTo>
                <a:cubicBezTo>
                  <a:pt x="16354" y="15649"/>
                  <a:pt x="16340" y="16650"/>
                  <a:pt x="16371" y="16803"/>
                </a:cubicBezTo>
                <a:cubicBezTo>
                  <a:pt x="16401" y="16956"/>
                  <a:pt x="16421" y="18031"/>
                  <a:pt x="16416" y="19191"/>
                </a:cubicBezTo>
                <a:cubicBezTo>
                  <a:pt x="16410" y="20351"/>
                  <a:pt x="16427" y="21366"/>
                  <a:pt x="16453" y="21448"/>
                </a:cubicBezTo>
                <a:cubicBezTo>
                  <a:pt x="16479" y="21531"/>
                  <a:pt x="16547" y="21600"/>
                  <a:pt x="16605" y="21600"/>
                </a:cubicBezTo>
                <a:cubicBezTo>
                  <a:pt x="16678" y="21600"/>
                  <a:pt x="16723" y="21305"/>
                  <a:pt x="16752" y="20641"/>
                </a:cubicBezTo>
                <a:cubicBezTo>
                  <a:pt x="16776" y="20114"/>
                  <a:pt x="16822" y="19065"/>
                  <a:pt x="16855" y="18307"/>
                </a:cubicBezTo>
                <a:cubicBezTo>
                  <a:pt x="16902" y="17237"/>
                  <a:pt x="16941" y="16928"/>
                  <a:pt x="17031" y="16928"/>
                </a:cubicBezTo>
                <a:cubicBezTo>
                  <a:pt x="17109" y="16928"/>
                  <a:pt x="17154" y="17107"/>
                  <a:pt x="17167" y="17464"/>
                </a:cubicBezTo>
                <a:cubicBezTo>
                  <a:pt x="17199" y="18361"/>
                  <a:pt x="17350" y="20889"/>
                  <a:pt x="17394" y="21256"/>
                </a:cubicBezTo>
                <a:cubicBezTo>
                  <a:pt x="17419" y="21463"/>
                  <a:pt x="17494" y="21600"/>
                  <a:pt x="17583" y="21600"/>
                </a:cubicBezTo>
                <a:cubicBezTo>
                  <a:pt x="17722" y="21600"/>
                  <a:pt x="17727" y="21491"/>
                  <a:pt x="17678" y="19383"/>
                </a:cubicBezTo>
                <a:cubicBezTo>
                  <a:pt x="17639" y="17665"/>
                  <a:pt x="17650" y="17115"/>
                  <a:pt x="17729" y="16928"/>
                </a:cubicBezTo>
                <a:cubicBezTo>
                  <a:pt x="17807" y="16742"/>
                  <a:pt x="17819" y="16219"/>
                  <a:pt x="17781" y="14662"/>
                </a:cubicBezTo>
                <a:lnTo>
                  <a:pt x="17732" y="12637"/>
                </a:lnTo>
                <a:lnTo>
                  <a:pt x="18161" y="11979"/>
                </a:lnTo>
                <a:cubicBezTo>
                  <a:pt x="18639" y="11247"/>
                  <a:pt x="18803" y="10648"/>
                  <a:pt x="18868" y="9393"/>
                </a:cubicBezTo>
                <a:cubicBezTo>
                  <a:pt x="18902" y="8740"/>
                  <a:pt x="18889" y="8578"/>
                  <a:pt x="18797" y="8578"/>
                </a:cubicBezTo>
                <a:cubicBezTo>
                  <a:pt x="18724" y="8578"/>
                  <a:pt x="18638" y="8898"/>
                  <a:pt x="18558" y="9472"/>
                </a:cubicBezTo>
                <a:cubicBezTo>
                  <a:pt x="18459" y="10173"/>
                  <a:pt x="18356" y="10503"/>
                  <a:pt x="18082" y="11003"/>
                </a:cubicBezTo>
                <a:cubicBezTo>
                  <a:pt x="17889" y="11354"/>
                  <a:pt x="17680" y="11643"/>
                  <a:pt x="17615" y="11643"/>
                </a:cubicBezTo>
                <a:cubicBezTo>
                  <a:pt x="17551" y="11643"/>
                  <a:pt x="17447" y="11891"/>
                  <a:pt x="17383" y="12193"/>
                </a:cubicBezTo>
                <a:cubicBezTo>
                  <a:pt x="17251" y="12817"/>
                  <a:pt x="17069" y="12821"/>
                  <a:pt x="17074" y="12201"/>
                </a:cubicBezTo>
                <a:cubicBezTo>
                  <a:pt x="17078" y="11665"/>
                  <a:pt x="16971" y="11678"/>
                  <a:pt x="16940" y="12217"/>
                </a:cubicBezTo>
                <a:cubicBezTo>
                  <a:pt x="16904" y="12826"/>
                  <a:pt x="16690" y="12765"/>
                  <a:pt x="16659" y="12139"/>
                </a:cubicBezTo>
                <a:cubicBezTo>
                  <a:pt x="16646" y="11865"/>
                  <a:pt x="16603" y="11643"/>
                  <a:pt x="16565" y="11643"/>
                </a:cubicBezTo>
                <a:cubicBezTo>
                  <a:pt x="16384" y="11643"/>
                  <a:pt x="15950" y="10667"/>
                  <a:pt x="15911" y="10174"/>
                </a:cubicBezTo>
                <a:cubicBezTo>
                  <a:pt x="15888" y="9886"/>
                  <a:pt x="15852" y="9409"/>
                  <a:pt x="15829" y="9114"/>
                </a:cubicBezTo>
                <a:cubicBezTo>
                  <a:pt x="15796" y="8689"/>
                  <a:pt x="15727" y="8514"/>
                  <a:pt x="15669" y="8556"/>
                </a:cubicBezTo>
                <a:close/>
                <a:moveTo>
                  <a:pt x="3747" y="8578"/>
                </a:moveTo>
                <a:cubicBezTo>
                  <a:pt x="3636" y="8578"/>
                  <a:pt x="3627" y="8693"/>
                  <a:pt x="3673" y="9383"/>
                </a:cubicBezTo>
                <a:cubicBezTo>
                  <a:pt x="3757" y="10636"/>
                  <a:pt x="3957" y="11364"/>
                  <a:pt x="4394" y="11998"/>
                </a:cubicBezTo>
                <a:lnTo>
                  <a:pt x="4782" y="12562"/>
                </a:lnTo>
                <a:lnTo>
                  <a:pt x="4840" y="17079"/>
                </a:lnTo>
                <a:cubicBezTo>
                  <a:pt x="4892" y="21252"/>
                  <a:pt x="4906" y="21600"/>
                  <a:pt x="5032" y="21600"/>
                </a:cubicBezTo>
                <a:cubicBezTo>
                  <a:pt x="5148" y="21600"/>
                  <a:pt x="5184" y="21357"/>
                  <a:pt x="5262" y="20028"/>
                </a:cubicBezTo>
                <a:cubicBezTo>
                  <a:pt x="5418" y="17381"/>
                  <a:pt x="5457" y="16928"/>
                  <a:pt x="5530" y="16928"/>
                </a:cubicBezTo>
                <a:cubicBezTo>
                  <a:pt x="5648" y="16928"/>
                  <a:pt x="5715" y="17685"/>
                  <a:pt x="5772" y="19692"/>
                </a:cubicBezTo>
                <a:cubicBezTo>
                  <a:pt x="5822" y="21413"/>
                  <a:pt x="5842" y="21600"/>
                  <a:pt x="5972" y="21600"/>
                </a:cubicBezTo>
                <a:cubicBezTo>
                  <a:pt x="6101" y="21600"/>
                  <a:pt x="6117" y="21458"/>
                  <a:pt x="6125" y="20258"/>
                </a:cubicBezTo>
                <a:cubicBezTo>
                  <a:pt x="6130" y="19521"/>
                  <a:pt x="6127" y="18485"/>
                  <a:pt x="6118" y="17955"/>
                </a:cubicBezTo>
                <a:cubicBezTo>
                  <a:pt x="6110" y="17424"/>
                  <a:pt x="6140" y="16904"/>
                  <a:pt x="6184" y="16798"/>
                </a:cubicBezTo>
                <a:cubicBezTo>
                  <a:pt x="6240" y="16664"/>
                  <a:pt x="6239" y="15999"/>
                  <a:pt x="6181" y="14624"/>
                </a:cubicBezTo>
                <a:lnTo>
                  <a:pt x="6098" y="12646"/>
                </a:lnTo>
                <a:lnTo>
                  <a:pt x="6448" y="12030"/>
                </a:lnTo>
                <a:cubicBezTo>
                  <a:pt x="6892" y="11247"/>
                  <a:pt x="6943" y="11032"/>
                  <a:pt x="7010" y="9683"/>
                </a:cubicBezTo>
                <a:cubicBezTo>
                  <a:pt x="7063" y="8623"/>
                  <a:pt x="7058" y="8578"/>
                  <a:pt x="6900" y="8578"/>
                </a:cubicBezTo>
                <a:cubicBezTo>
                  <a:pt x="6761" y="8578"/>
                  <a:pt x="6736" y="8669"/>
                  <a:pt x="6735" y="9152"/>
                </a:cubicBezTo>
                <a:cubicBezTo>
                  <a:pt x="6735" y="10201"/>
                  <a:pt x="6597" y="10833"/>
                  <a:pt x="6270" y="11291"/>
                </a:cubicBezTo>
                <a:cubicBezTo>
                  <a:pt x="6046" y="11605"/>
                  <a:pt x="5964" y="11827"/>
                  <a:pt x="5963" y="12131"/>
                </a:cubicBezTo>
                <a:cubicBezTo>
                  <a:pt x="5961" y="12601"/>
                  <a:pt x="5833" y="12830"/>
                  <a:pt x="5708" y="12583"/>
                </a:cubicBezTo>
                <a:cubicBezTo>
                  <a:pt x="5647" y="12463"/>
                  <a:pt x="5595" y="12463"/>
                  <a:pt x="5522" y="12583"/>
                </a:cubicBezTo>
                <a:cubicBezTo>
                  <a:pt x="5367" y="12838"/>
                  <a:pt x="5208" y="12634"/>
                  <a:pt x="5150" y="12112"/>
                </a:cubicBezTo>
                <a:cubicBezTo>
                  <a:pt x="5114" y="11788"/>
                  <a:pt x="5052" y="11643"/>
                  <a:pt x="4950" y="11643"/>
                </a:cubicBezTo>
                <a:cubicBezTo>
                  <a:pt x="4698" y="11643"/>
                  <a:pt x="4129" y="10420"/>
                  <a:pt x="4024" y="9651"/>
                </a:cubicBezTo>
                <a:cubicBezTo>
                  <a:pt x="3972" y="9272"/>
                  <a:pt x="3918" y="8875"/>
                  <a:pt x="3903" y="8770"/>
                </a:cubicBezTo>
                <a:cubicBezTo>
                  <a:pt x="3887" y="8665"/>
                  <a:pt x="3817" y="8578"/>
                  <a:pt x="3747" y="8578"/>
                </a:cubicBezTo>
                <a:close/>
                <a:moveTo>
                  <a:pt x="14989" y="8724"/>
                </a:moveTo>
                <a:cubicBezTo>
                  <a:pt x="14915" y="8772"/>
                  <a:pt x="14810" y="9005"/>
                  <a:pt x="14724" y="9391"/>
                </a:cubicBezTo>
                <a:cubicBezTo>
                  <a:pt x="14523" y="10289"/>
                  <a:pt x="14134" y="11132"/>
                  <a:pt x="13814" y="11361"/>
                </a:cubicBezTo>
                <a:cubicBezTo>
                  <a:pt x="13668" y="11466"/>
                  <a:pt x="13547" y="11632"/>
                  <a:pt x="13547" y="11732"/>
                </a:cubicBezTo>
                <a:cubicBezTo>
                  <a:pt x="13547" y="11832"/>
                  <a:pt x="13482" y="12074"/>
                  <a:pt x="13402" y="12269"/>
                </a:cubicBezTo>
                <a:lnTo>
                  <a:pt x="13257" y="12624"/>
                </a:lnTo>
                <a:lnTo>
                  <a:pt x="13010" y="12133"/>
                </a:lnTo>
                <a:cubicBezTo>
                  <a:pt x="12873" y="11864"/>
                  <a:pt x="12717" y="11643"/>
                  <a:pt x="12662" y="11643"/>
                </a:cubicBezTo>
                <a:cubicBezTo>
                  <a:pt x="12488" y="11643"/>
                  <a:pt x="12161" y="12255"/>
                  <a:pt x="11943" y="12993"/>
                </a:cubicBezTo>
                <a:cubicBezTo>
                  <a:pt x="11759" y="13613"/>
                  <a:pt x="11731" y="13871"/>
                  <a:pt x="11729" y="14968"/>
                </a:cubicBezTo>
                <a:cubicBezTo>
                  <a:pt x="11729" y="15698"/>
                  <a:pt x="11762" y="16236"/>
                  <a:pt x="11806" y="16242"/>
                </a:cubicBezTo>
                <a:cubicBezTo>
                  <a:pt x="11848" y="16247"/>
                  <a:pt x="11936" y="15704"/>
                  <a:pt x="12002" y="15036"/>
                </a:cubicBezTo>
                <a:cubicBezTo>
                  <a:pt x="12119" y="13843"/>
                  <a:pt x="12276" y="13197"/>
                  <a:pt x="12392" y="13437"/>
                </a:cubicBezTo>
                <a:cubicBezTo>
                  <a:pt x="12424" y="13504"/>
                  <a:pt x="12367" y="14591"/>
                  <a:pt x="12266" y="15854"/>
                </a:cubicBezTo>
                <a:cubicBezTo>
                  <a:pt x="12164" y="17118"/>
                  <a:pt x="12081" y="18170"/>
                  <a:pt x="12080" y="18191"/>
                </a:cubicBezTo>
                <a:cubicBezTo>
                  <a:pt x="12078" y="18212"/>
                  <a:pt x="12541" y="18229"/>
                  <a:pt x="13108" y="18229"/>
                </a:cubicBezTo>
                <a:lnTo>
                  <a:pt x="14141" y="18229"/>
                </a:lnTo>
                <a:lnTo>
                  <a:pt x="14108" y="17733"/>
                </a:lnTo>
                <a:cubicBezTo>
                  <a:pt x="14090" y="17459"/>
                  <a:pt x="13993" y="16199"/>
                  <a:pt x="13892" y="14936"/>
                </a:cubicBezTo>
                <a:cubicBezTo>
                  <a:pt x="13739" y="13023"/>
                  <a:pt x="13726" y="12613"/>
                  <a:pt x="13813" y="12486"/>
                </a:cubicBezTo>
                <a:cubicBezTo>
                  <a:pt x="13870" y="12401"/>
                  <a:pt x="14080" y="12106"/>
                  <a:pt x="14279" y="11830"/>
                </a:cubicBezTo>
                <a:cubicBezTo>
                  <a:pt x="14643" y="11327"/>
                  <a:pt x="14961" y="10257"/>
                  <a:pt x="15071" y="9168"/>
                </a:cubicBezTo>
                <a:cubicBezTo>
                  <a:pt x="15107" y="8815"/>
                  <a:pt x="15063" y="8676"/>
                  <a:pt x="14989" y="8724"/>
                </a:cubicBezTo>
                <a:close/>
                <a:moveTo>
                  <a:pt x="7634" y="8727"/>
                </a:moveTo>
                <a:cubicBezTo>
                  <a:pt x="7612" y="8731"/>
                  <a:pt x="7587" y="8756"/>
                  <a:pt x="7551" y="8784"/>
                </a:cubicBezTo>
                <a:cubicBezTo>
                  <a:pt x="7447" y="8862"/>
                  <a:pt x="7458" y="9012"/>
                  <a:pt x="7629" y="9911"/>
                </a:cubicBezTo>
                <a:cubicBezTo>
                  <a:pt x="7845" y="11047"/>
                  <a:pt x="8002" y="11447"/>
                  <a:pt x="8497" y="12125"/>
                </a:cubicBezTo>
                <a:cubicBezTo>
                  <a:pt x="8732" y="12446"/>
                  <a:pt x="8825" y="12684"/>
                  <a:pt x="8825" y="12949"/>
                </a:cubicBezTo>
                <a:cubicBezTo>
                  <a:pt x="8825" y="13257"/>
                  <a:pt x="8663" y="15461"/>
                  <a:pt x="8474" y="17722"/>
                </a:cubicBezTo>
                <a:cubicBezTo>
                  <a:pt x="8435" y="18191"/>
                  <a:pt x="8444" y="18211"/>
                  <a:pt x="8726" y="18269"/>
                </a:cubicBezTo>
                <a:cubicBezTo>
                  <a:pt x="9216" y="18370"/>
                  <a:pt x="9854" y="18365"/>
                  <a:pt x="10185" y="18256"/>
                </a:cubicBezTo>
                <a:lnTo>
                  <a:pt x="10498" y="18153"/>
                </a:lnTo>
                <a:lnTo>
                  <a:pt x="10322" y="15930"/>
                </a:lnTo>
                <a:cubicBezTo>
                  <a:pt x="10137" y="13594"/>
                  <a:pt x="10140" y="13102"/>
                  <a:pt x="10334" y="13491"/>
                </a:cubicBezTo>
                <a:cubicBezTo>
                  <a:pt x="10436" y="13695"/>
                  <a:pt x="10505" y="14171"/>
                  <a:pt x="10660" y="15703"/>
                </a:cubicBezTo>
                <a:cubicBezTo>
                  <a:pt x="10757" y="16662"/>
                  <a:pt x="10877" y="16277"/>
                  <a:pt x="10876" y="15012"/>
                </a:cubicBezTo>
                <a:cubicBezTo>
                  <a:pt x="10875" y="13772"/>
                  <a:pt x="10767" y="13169"/>
                  <a:pt x="10392" y="12307"/>
                </a:cubicBezTo>
                <a:cubicBezTo>
                  <a:pt x="10079" y="11589"/>
                  <a:pt x="9895" y="11542"/>
                  <a:pt x="9576" y="12095"/>
                </a:cubicBezTo>
                <a:cubicBezTo>
                  <a:pt x="9429" y="12352"/>
                  <a:pt x="9285" y="12562"/>
                  <a:pt x="9256" y="12562"/>
                </a:cubicBezTo>
                <a:cubicBezTo>
                  <a:pt x="9228" y="12562"/>
                  <a:pt x="9169" y="12358"/>
                  <a:pt x="9125" y="12109"/>
                </a:cubicBezTo>
                <a:cubicBezTo>
                  <a:pt x="9071" y="11802"/>
                  <a:pt x="8916" y="11513"/>
                  <a:pt x="8641" y="11207"/>
                </a:cubicBezTo>
                <a:cubicBezTo>
                  <a:pt x="8308" y="10835"/>
                  <a:pt x="8190" y="10581"/>
                  <a:pt x="7977" y="9781"/>
                </a:cubicBezTo>
                <a:cubicBezTo>
                  <a:pt x="7741" y="8892"/>
                  <a:pt x="7700" y="8714"/>
                  <a:pt x="7634" y="8727"/>
                </a:cubicBezTo>
                <a:close/>
                <a:moveTo>
                  <a:pt x="4860" y="9345"/>
                </a:moveTo>
                <a:lnTo>
                  <a:pt x="4913" y="9765"/>
                </a:lnTo>
                <a:cubicBezTo>
                  <a:pt x="4942" y="9996"/>
                  <a:pt x="5039" y="10342"/>
                  <a:pt x="5128" y="10532"/>
                </a:cubicBezTo>
                <a:cubicBezTo>
                  <a:pt x="5461" y="11237"/>
                  <a:pt x="5961" y="10780"/>
                  <a:pt x="5961" y="9770"/>
                </a:cubicBezTo>
                <a:cubicBezTo>
                  <a:pt x="5961" y="9345"/>
                  <a:pt x="5961" y="9345"/>
                  <a:pt x="5411" y="9345"/>
                </a:cubicBezTo>
                <a:lnTo>
                  <a:pt x="4860" y="9345"/>
                </a:lnTo>
                <a:close/>
                <a:moveTo>
                  <a:pt x="9433" y="9345"/>
                </a:moveTo>
                <a:cubicBezTo>
                  <a:pt x="8857" y="9345"/>
                  <a:pt x="8837" y="9385"/>
                  <a:pt x="8984" y="10220"/>
                </a:cubicBezTo>
                <a:cubicBezTo>
                  <a:pt x="9095" y="10851"/>
                  <a:pt x="9402" y="11120"/>
                  <a:pt x="9646" y="10803"/>
                </a:cubicBezTo>
                <a:cubicBezTo>
                  <a:pt x="9747" y="10673"/>
                  <a:pt x="9887" y="10347"/>
                  <a:pt x="9957" y="10079"/>
                </a:cubicBezTo>
                <a:cubicBezTo>
                  <a:pt x="10077" y="9617"/>
                  <a:pt x="10090" y="9608"/>
                  <a:pt x="10191" y="9881"/>
                </a:cubicBezTo>
                <a:cubicBezTo>
                  <a:pt x="10249" y="10040"/>
                  <a:pt x="10296" y="10386"/>
                  <a:pt x="10296" y="10651"/>
                </a:cubicBezTo>
                <a:cubicBezTo>
                  <a:pt x="10296" y="10916"/>
                  <a:pt x="10320" y="11177"/>
                  <a:pt x="10348" y="11234"/>
                </a:cubicBezTo>
                <a:cubicBezTo>
                  <a:pt x="10414" y="11363"/>
                  <a:pt x="10469" y="11359"/>
                  <a:pt x="10572" y="11217"/>
                </a:cubicBezTo>
                <a:cubicBezTo>
                  <a:pt x="10629" y="11139"/>
                  <a:pt x="10623" y="10888"/>
                  <a:pt x="10550" y="10391"/>
                </a:cubicBezTo>
                <a:cubicBezTo>
                  <a:pt x="10425" y="9528"/>
                  <a:pt x="10227" y="9345"/>
                  <a:pt x="9433" y="9345"/>
                </a:cubicBezTo>
                <a:close/>
                <a:moveTo>
                  <a:pt x="13080" y="9345"/>
                </a:moveTo>
                <a:cubicBezTo>
                  <a:pt x="12482" y="9345"/>
                  <a:pt x="12078" y="9640"/>
                  <a:pt x="12077" y="10076"/>
                </a:cubicBezTo>
                <a:cubicBezTo>
                  <a:pt x="12077" y="10222"/>
                  <a:pt x="12027" y="10527"/>
                  <a:pt x="11967" y="10754"/>
                </a:cubicBezTo>
                <a:cubicBezTo>
                  <a:pt x="11887" y="11057"/>
                  <a:pt x="11882" y="11186"/>
                  <a:pt x="11948" y="11239"/>
                </a:cubicBezTo>
                <a:cubicBezTo>
                  <a:pt x="12208" y="11449"/>
                  <a:pt x="12309" y="11221"/>
                  <a:pt x="12309" y="10423"/>
                </a:cubicBezTo>
                <a:cubicBezTo>
                  <a:pt x="12309" y="10188"/>
                  <a:pt x="12359" y="9911"/>
                  <a:pt x="12420" y="9811"/>
                </a:cubicBezTo>
                <a:cubicBezTo>
                  <a:pt x="12511" y="9661"/>
                  <a:pt x="12556" y="9723"/>
                  <a:pt x="12664" y="10139"/>
                </a:cubicBezTo>
                <a:cubicBezTo>
                  <a:pt x="12823" y="10754"/>
                  <a:pt x="12904" y="10870"/>
                  <a:pt x="13175" y="10873"/>
                </a:cubicBezTo>
                <a:cubicBezTo>
                  <a:pt x="13424" y="10876"/>
                  <a:pt x="13625" y="10383"/>
                  <a:pt x="13625" y="9770"/>
                </a:cubicBezTo>
                <a:cubicBezTo>
                  <a:pt x="13625" y="9345"/>
                  <a:pt x="13625" y="9345"/>
                  <a:pt x="13080" y="9345"/>
                </a:cubicBezTo>
                <a:close/>
                <a:moveTo>
                  <a:pt x="17109" y="9345"/>
                </a:moveTo>
                <a:cubicBezTo>
                  <a:pt x="16615" y="9345"/>
                  <a:pt x="16568" y="9372"/>
                  <a:pt x="16568" y="9659"/>
                </a:cubicBezTo>
                <a:cubicBezTo>
                  <a:pt x="16568" y="9832"/>
                  <a:pt x="16620" y="10175"/>
                  <a:pt x="16685" y="10423"/>
                </a:cubicBezTo>
                <a:cubicBezTo>
                  <a:pt x="16776" y="10772"/>
                  <a:pt x="16856" y="10876"/>
                  <a:pt x="17037" y="10876"/>
                </a:cubicBezTo>
                <a:cubicBezTo>
                  <a:pt x="17327" y="10876"/>
                  <a:pt x="17651" y="10275"/>
                  <a:pt x="17651" y="9735"/>
                </a:cubicBezTo>
                <a:cubicBezTo>
                  <a:pt x="17651" y="9354"/>
                  <a:pt x="17638" y="9345"/>
                  <a:pt x="17109" y="9345"/>
                </a:cubicBezTo>
                <a:close/>
                <a:moveTo>
                  <a:pt x="5518" y="11854"/>
                </a:moveTo>
                <a:cubicBezTo>
                  <a:pt x="5510" y="11870"/>
                  <a:pt x="5505" y="11922"/>
                  <a:pt x="5503" y="12011"/>
                </a:cubicBezTo>
                <a:cubicBezTo>
                  <a:pt x="5500" y="12173"/>
                  <a:pt x="5518" y="12266"/>
                  <a:pt x="5544" y="12215"/>
                </a:cubicBezTo>
                <a:cubicBezTo>
                  <a:pt x="5570" y="12164"/>
                  <a:pt x="5572" y="12030"/>
                  <a:pt x="5549" y="11919"/>
                </a:cubicBezTo>
                <a:cubicBezTo>
                  <a:pt x="5537" y="11858"/>
                  <a:pt x="5526" y="11838"/>
                  <a:pt x="5518" y="11854"/>
                </a:cubicBezTo>
                <a:close/>
                <a:moveTo>
                  <a:pt x="13547" y="18996"/>
                </a:moveTo>
                <a:cubicBezTo>
                  <a:pt x="13419" y="18996"/>
                  <a:pt x="13393" y="19097"/>
                  <a:pt x="13393" y="19586"/>
                </a:cubicBezTo>
                <a:cubicBezTo>
                  <a:pt x="13393" y="19912"/>
                  <a:pt x="13415" y="20499"/>
                  <a:pt x="13442" y="20890"/>
                </a:cubicBezTo>
                <a:cubicBezTo>
                  <a:pt x="13473" y="21340"/>
                  <a:pt x="13530" y="21600"/>
                  <a:pt x="13597" y="21600"/>
                </a:cubicBezTo>
                <a:cubicBezTo>
                  <a:pt x="13678" y="21600"/>
                  <a:pt x="13703" y="21294"/>
                  <a:pt x="13703" y="20296"/>
                </a:cubicBezTo>
                <a:cubicBezTo>
                  <a:pt x="13703" y="19096"/>
                  <a:pt x="13690" y="18996"/>
                  <a:pt x="13547" y="18996"/>
                </a:cubicBezTo>
                <a:close/>
                <a:moveTo>
                  <a:pt x="12785" y="19009"/>
                </a:moveTo>
                <a:cubicBezTo>
                  <a:pt x="12761" y="19000"/>
                  <a:pt x="12727" y="19008"/>
                  <a:pt x="12683" y="19020"/>
                </a:cubicBezTo>
                <a:cubicBezTo>
                  <a:pt x="12517" y="19066"/>
                  <a:pt x="12500" y="19163"/>
                  <a:pt x="12460" y="20221"/>
                </a:cubicBezTo>
                <a:cubicBezTo>
                  <a:pt x="12436" y="20852"/>
                  <a:pt x="12429" y="21420"/>
                  <a:pt x="12445" y="21483"/>
                </a:cubicBezTo>
                <a:cubicBezTo>
                  <a:pt x="12460" y="21547"/>
                  <a:pt x="12521" y="21600"/>
                  <a:pt x="12579" y="21600"/>
                </a:cubicBezTo>
                <a:cubicBezTo>
                  <a:pt x="12692" y="21600"/>
                  <a:pt x="12735" y="21276"/>
                  <a:pt x="12814" y="19863"/>
                </a:cubicBezTo>
                <a:cubicBezTo>
                  <a:pt x="12851" y="19209"/>
                  <a:pt x="12858" y="19035"/>
                  <a:pt x="12785" y="19009"/>
                </a:cubicBezTo>
                <a:close/>
                <a:moveTo>
                  <a:pt x="9029" y="19147"/>
                </a:moveTo>
                <a:cubicBezTo>
                  <a:pt x="8826" y="19147"/>
                  <a:pt x="8825" y="19153"/>
                  <a:pt x="8825" y="20375"/>
                </a:cubicBezTo>
                <a:cubicBezTo>
                  <a:pt x="8825" y="21498"/>
                  <a:pt x="8838" y="21600"/>
                  <a:pt x="8980" y="21600"/>
                </a:cubicBezTo>
                <a:cubicBezTo>
                  <a:pt x="9104" y="21600"/>
                  <a:pt x="9135" y="21498"/>
                  <a:pt x="9135" y="21085"/>
                </a:cubicBezTo>
                <a:cubicBezTo>
                  <a:pt x="9135" y="20802"/>
                  <a:pt x="9157" y="20251"/>
                  <a:pt x="9184" y="19860"/>
                </a:cubicBezTo>
                <a:cubicBezTo>
                  <a:pt x="9232" y="19170"/>
                  <a:pt x="9228" y="19147"/>
                  <a:pt x="9029" y="19147"/>
                </a:cubicBezTo>
                <a:close/>
                <a:moveTo>
                  <a:pt x="9816" y="19164"/>
                </a:moveTo>
                <a:cubicBezTo>
                  <a:pt x="9742" y="19196"/>
                  <a:pt x="9752" y="19406"/>
                  <a:pt x="9794" y="20245"/>
                </a:cubicBezTo>
                <a:cubicBezTo>
                  <a:pt x="9825" y="20863"/>
                  <a:pt x="9865" y="21420"/>
                  <a:pt x="9884" y="21483"/>
                </a:cubicBezTo>
                <a:cubicBezTo>
                  <a:pt x="9903" y="21547"/>
                  <a:pt x="9971" y="21600"/>
                  <a:pt x="10036" y="21600"/>
                </a:cubicBezTo>
                <a:cubicBezTo>
                  <a:pt x="10133" y="21600"/>
                  <a:pt x="10149" y="21395"/>
                  <a:pt x="10128" y="20413"/>
                </a:cubicBezTo>
                <a:cubicBezTo>
                  <a:pt x="10104" y="19299"/>
                  <a:pt x="10091" y="19222"/>
                  <a:pt x="9920" y="19174"/>
                </a:cubicBezTo>
                <a:cubicBezTo>
                  <a:pt x="9874" y="19162"/>
                  <a:pt x="9841" y="19153"/>
                  <a:pt x="9816" y="1916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7575" t="0" r="7575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28" name="Finding the Right School"/>
          <p:cNvSpPr txBox="1"/>
          <p:nvPr>
            <p:ph type="title"/>
          </p:nvPr>
        </p:nvSpPr>
        <p:spPr>
          <a:xfrm>
            <a:off x="952500" y="3556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Finding the Right School</a:t>
            </a:r>
          </a:p>
        </p:txBody>
      </p:sp>
      <p:sp>
        <p:nvSpPr>
          <p:cNvPr id="129" name="Admission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2884" indent="-222884" defTabSz="379729">
              <a:spcBef>
                <a:spcPts val="2000"/>
              </a:spcBef>
              <a:defRPr sz="2600">
                <a:latin typeface="Impact"/>
                <a:ea typeface="Impact"/>
                <a:cs typeface="Impact"/>
                <a:sym typeface="Impact"/>
              </a:defRPr>
            </a:pPr>
            <a:r>
              <a:t>Admissions</a:t>
            </a:r>
          </a:p>
          <a:p>
            <a:pPr marL="222884" indent="-222884" defTabSz="379729">
              <a:spcBef>
                <a:spcPts val="2000"/>
              </a:spcBef>
              <a:defRPr sz="2600">
                <a:latin typeface="Impact"/>
                <a:ea typeface="Impact"/>
                <a:cs typeface="Impact"/>
                <a:sym typeface="Impact"/>
              </a:defRPr>
            </a:pPr>
            <a:r>
              <a:t>Location</a:t>
            </a:r>
          </a:p>
          <a:p>
            <a:pPr marL="222884" indent="-222884" defTabSz="379729">
              <a:spcBef>
                <a:spcPts val="2000"/>
              </a:spcBef>
              <a:defRPr sz="2600">
                <a:latin typeface="Impact"/>
                <a:ea typeface="Impact"/>
                <a:cs typeface="Impact"/>
                <a:sym typeface="Impact"/>
              </a:defRPr>
            </a:pPr>
            <a:r>
              <a:t>Size</a:t>
            </a:r>
          </a:p>
          <a:p>
            <a:pPr marL="222884" indent="-222884" defTabSz="379729">
              <a:spcBef>
                <a:spcPts val="2000"/>
              </a:spcBef>
              <a:defRPr sz="2600">
                <a:latin typeface="Impact"/>
                <a:ea typeface="Impact"/>
                <a:cs typeface="Impact"/>
                <a:sym typeface="Impact"/>
              </a:defRPr>
            </a:pPr>
            <a:r>
              <a:t>Public/Private</a:t>
            </a:r>
          </a:p>
          <a:p>
            <a:pPr marL="222884" indent="-222884" defTabSz="379729">
              <a:spcBef>
                <a:spcPts val="2000"/>
              </a:spcBef>
              <a:defRPr sz="2600">
                <a:latin typeface="Impact"/>
                <a:ea typeface="Impact"/>
                <a:cs typeface="Impact"/>
                <a:sym typeface="Impact"/>
              </a:defRPr>
            </a:pPr>
            <a:r>
              <a:t>Major</a:t>
            </a:r>
          </a:p>
          <a:p>
            <a:pPr marL="222884" indent="-222884" defTabSz="379729">
              <a:spcBef>
                <a:spcPts val="2000"/>
              </a:spcBef>
              <a:defRPr sz="2600">
                <a:latin typeface="Impact"/>
                <a:ea typeface="Impact"/>
                <a:cs typeface="Impact"/>
                <a:sym typeface="Impact"/>
              </a:defRPr>
            </a:pPr>
            <a:r>
              <a:t>Visit </a:t>
            </a:r>
          </a:p>
          <a:p>
            <a:pPr lvl="1" marL="445769" indent="-222884" defTabSz="379729">
              <a:spcBef>
                <a:spcPts val="2000"/>
              </a:spcBef>
              <a:defRPr sz="2600">
                <a:latin typeface="Impact"/>
                <a:ea typeface="Impact"/>
                <a:cs typeface="Impact"/>
                <a:sym typeface="Impact"/>
              </a:defRPr>
            </a:pPr>
            <a:r>
              <a:t>Official Visit</a:t>
            </a:r>
          </a:p>
          <a:p>
            <a:pPr lvl="1" marL="445769" indent="-222884" defTabSz="379729">
              <a:spcBef>
                <a:spcPts val="2000"/>
              </a:spcBef>
              <a:defRPr sz="2600">
                <a:latin typeface="Impact"/>
                <a:ea typeface="Impact"/>
                <a:cs typeface="Impact"/>
                <a:sym typeface="Impact"/>
              </a:defRPr>
            </a:pPr>
            <a:r>
              <a:t>Visit from College Reps at JCHS</a:t>
            </a:r>
          </a:p>
          <a:p>
            <a:pPr marL="222884" indent="-222884" defTabSz="379729">
              <a:spcBef>
                <a:spcPts val="2000"/>
              </a:spcBef>
              <a:defRPr sz="2600">
                <a:latin typeface="Impact"/>
                <a:ea typeface="Impact"/>
                <a:cs typeface="Impact"/>
                <a:sym typeface="Impact"/>
              </a:defRPr>
            </a:pPr>
            <a:r>
              <a:t>Don’t base decisions on </a:t>
            </a:r>
            <a:r>
              <a:rPr u="sng"/>
              <a:t>Cost Right Now</a:t>
            </a:r>
            <a:r>
              <a:t>…</a:t>
            </a:r>
            <a:r>
              <a:t>.that decision can come later.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Resources</a:t>
            </a:r>
          </a:p>
        </p:txBody>
      </p:sp>
      <p:sp>
        <p:nvSpPr>
          <p:cNvPr id="223" name="Websites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Websites</a:t>
            </a:r>
          </a:p>
          <a:p>
            <a:pPr lvl="3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 invalidUrl="" action="" tgtFrame="" tooltip="" history="1" highlightClick="0" endSnd="0"/>
              </a:rPr>
              <a:t>www.cfnc.org</a:t>
            </a:r>
          </a:p>
          <a:p>
            <a:pPr lvl="3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3" invalidUrl="" action="" tgtFrame="" tooltip="" history="1" highlightClick="0" endSnd="0"/>
              </a:rPr>
              <a:t>www.finaid.com</a:t>
            </a:r>
          </a:p>
          <a:p>
            <a:pPr lvl="3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4" invalidUrl="" action="" tgtFrame="" tooltip="" history="1" highlightClick="0" endSnd="0"/>
              </a:rPr>
              <a:t>www.fastweb.com</a:t>
            </a:r>
          </a:p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Counselors</a:t>
            </a:r>
            <a:r>
              <a:t>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College Admission &amp; Financial Aid Offices </a:t>
            </a:r>
          </a:p>
        </p:txBody>
      </p:sp>
      <p:sp>
        <p:nvSpPr>
          <p:cNvPr id="224" name="https://studentaid.gov/h/apply-for-aid/fafsa…"/>
          <p:cNvSpPr txBox="1"/>
          <p:nvPr/>
        </p:nvSpPr>
        <p:spPr>
          <a:xfrm>
            <a:off x="5838056" y="2076875"/>
            <a:ext cx="6219009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spcBef>
                <a:spcPts val="3200"/>
              </a:spcBef>
              <a:defRPr sz="2800"/>
            </a:pPr>
          </a:p>
          <a:p>
            <a:pPr lvl="3" marL="1676400" indent="-342900" algn="l">
              <a:spcBef>
                <a:spcPts val="3200"/>
              </a:spcBef>
              <a:buSzPct val="75000"/>
              <a:buChar char="•"/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https://studentaid.gov/h/apply-for-aid/fafsa</a:t>
            </a:r>
          </a:p>
          <a:p>
            <a:pPr lvl="3" marL="1676400" indent="-342900" algn="l">
              <a:spcBef>
                <a:spcPts val="3200"/>
              </a:spcBef>
              <a:buSzPct val="75000"/>
              <a:buChar char="•"/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5" invalidUrl="" action="" tgtFrame="" tooltip="" history="1" highlightClick="0" endSnd="0"/>
              </a:rPr>
              <a:t>www.petersons.com</a:t>
            </a:r>
          </a:p>
          <a:p>
            <a:pPr lvl="3" marL="1676400" indent="-342900" algn="l">
              <a:spcBef>
                <a:spcPts val="3200"/>
              </a:spcBef>
              <a:buSzPct val="75000"/>
              <a:buChar char="•"/>
              <a:defRPr sz="2800"/>
            </a:pPr>
            <a:r>
              <a:rPr b="1" u="sng">
                <a:latin typeface="Helvetica"/>
                <a:ea typeface="Helvetica"/>
                <a:cs typeface="Helvetica"/>
                <a:sym typeface="Helvetica"/>
                <a:hlinkClick r:id="rId6" invalidUrl="" action="" tgtFrame="" tooltip="" history="1" highlightClick="0" endSnd="0"/>
              </a:rPr>
              <a:t>www.scholarships.com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enior Parent Email Sign-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Senior Parent Email Sign-Up</a:t>
            </a:r>
          </a:p>
        </p:txBody>
      </p:sp>
      <p:pic>
        <p:nvPicPr>
          <p:cNvPr id="227" name="Screenshot 2023-08-22 at 9.46.35 AM.png" descr="Screenshot 2023-08-22 at 9.46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1283" y="2349500"/>
            <a:ext cx="6591301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AFSA Night - Janu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FAFSA Night - January</a:t>
            </a:r>
          </a:p>
        </p:txBody>
      </p:sp>
      <p:sp>
        <p:nvSpPr>
          <p:cNvPr id="230" name="Once we receive the exact date FAFAS will open we will schedule a “FAFSA Night” at Carson with RCCC!"/>
          <p:cNvSpPr txBox="1"/>
          <p:nvPr/>
        </p:nvSpPr>
        <p:spPr>
          <a:xfrm>
            <a:off x="693673" y="4279900"/>
            <a:ext cx="1161745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Once we receive the exact date FAFAS will open we will schedule a “FAFSA Night” at Carson with RCCC!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Questions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822" y="2291597"/>
            <a:ext cx="11419156" cy="4673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University of NC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University of NC System </a:t>
            </a:r>
          </a:p>
        </p:txBody>
      </p:sp>
      <p:sp>
        <p:nvSpPr>
          <p:cNvPr id="132" name="4 Units of English (English I, II, III, &amp; IV)…"/>
          <p:cNvSpPr txBox="1"/>
          <p:nvPr>
            <p:ph type="body" sz="half" idx="1"/>
          </p:nvPr>
        </p:nvSpPr>
        <p:spPr>
          <a:xfrm>
            <a:off x="914400" y="3200400"/>
            <a:ext cx="5581187" cy="6286500"/>
          </a:xfrm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2500"/>
              </a:spcBef>
              <a:defRPr sz="2280"/>
            </a:pPr>
          </a:p>
          <a:p>
            <a:pPr marL="266700" indent="-266700" defTabSz="350520">
              <a:spcBef>
                <a:spcPts val="2500"/>
              </a:spcBef>
              <a:defRPr b="1" sz="2280">
                <a:latin typeface="Helvetica"/>
                <a:ea typeface="Helvetica"/>
                <a:cs typeface="Helvetica"/>
                <a:sym typeface="Helvetica"/>
              </a:defRPr>
            </a:pPr>
            <a:r>
              <a:t>4 Units of English (English I, II, III, &amp; IV)</a:t>
            </a:r>
          </a:p>
          <a:p>
            <a:pPr marL="266700" indent="-266700" defTabSz="350520">
              <a:spcBef>
                <a:spcPts val="2500"/>
              </a:spcBef>
              <a:defRPr b="1" sz="2280">
                <a:latin typeface="Helvetica"/>
                <a:ea typeface="Helvetica"/>
                <a:cs typeface="Helvetica"/>
                <a:sym typeface="Helvetica"/>
              </a:defRPr>
            </a:pPr>
            <a:r>
              <a:t>4 Units of Math (Math I, II, III, &amp; Math Beyond)  </a:t>
            </a:r>
          </a:p>
          <a:p>
            <a:pPr marL="266700" indent="-266700" defTabSz="350520">
              <a:spcBef>
                <a:spcPts val="2500"/>
              </a:spcBef>
              <a:defRPr b="1" sz="2280">
                <a:latin typeface="Helvetica"/>
                <a:ea typeface="Helvetica"/>
                <a:cs typeface="Helvetica"/>
                <a:sym typeface="Helvetica"/>
              </a:defRPr>
            </a:pPr>
            <a:r>
              <a:t>2 Units of the same Foreign Language</a:t>
            </a:r>
          </a:p>
          <a:p>
            <a:pPr marL="266700" indent="-266700" defTabSz="350520">
              <a:spcBef>
                <a:spcPts val="2500"/>
              </a:spcBef>
              <a:defRPr b="1" sz="2280">
                <a:latin typeface="Helvetica"/>
                <a:ea typeface="Helvetica"/>
                <a:cs typeface="Helvetica"/>
                <a:sym typeface="Helvetica"/>
              </a:defRPr>
            </a:pPr>
            <a:r>
              <a:t>Min. GPA 2.5</a:t>
            </a:r>
          </a:p>
          <a:p>
            <a:pPr marL="266700" indent="-266700" defTabSz="350520">
              <a:spcBef>
                <a:spcPts val="2500"/>
              </a:spcBef>
              <a:defRPr b="1" sz="2280">
                <a:latin typeface="Helvetica"/>
                <a:ea typeface="Helvetica"/>
                <a:cs typeface="Helvetica"/>
                <a:sym typeface="Helvetica"/>
              </a:defRPr>
            </a:pPr>
            <a:r>
              <a:t>SAT/ACT Score </a:t>
            </a:r>
          </a:p>
          <a:p>
            <a:pPr lvl="1" marL="533400" indent="-266700" defTabSz="350520">
              <a:spcBef>
                <a:spcPts val="2500"/>
              </a:spcBef>
              <a:defRPr b="1" sz="2280">
                <a:latin typeface="Helvetica"/>
                <a:ea typeface="Helvetica"/>
                <a:cs typeface="Helvetica"/>
                <a:sym typeface="Helvetica"/>
              </a:defRPr>
            </a:pPr>
            <a:r>
              <a:t>SAT - 880 </a:t>
            </a:r>
          </a:p>
          <a:p>
            <a:pPr lvl="1" marL="533400" indent="-266700" defTabSz="350520">
              <a:spcBef>
                <a:spcPts val="2500"/>
              </a:spcBef>
              <a:defRPr b="1" sz="2280">
                <a:latin typeface="Helvetica"/>
                <a:ea typeface="Helvetica"/>
                <a:cs typeface="Helvetica"/>
                <a:sym typeface="Helvetica"/>
              </a:defRPr>
            </a:pPr>
            <a:r>
              <a:t>ACT - 17</a:t>
            </a:r>
          </a:p>
        </p:txBody>
      </p:sp>
      <p:sp>
        <p:nvSpPr>
          <p:cNvPr id="133" name="16 Member Institutions…"/>
          <p:cNvSpPr txBox="1"/>
          <p:nvPr/>
        </p:nvSpPr>
        <p:spPr>
          <a:xfrm>
            <a:off x="2586939" y="2133600"/>
            <a:ext cx="7830922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Marker Felt"/>
                <a:ea typeface="Marker Felt"/>
                <a:cs typeface="Marker Felt"/>
                <a:sym typeface="Marker Felt"/>
              </a:defRPr>
            </a:pPr>
            <a:r>
              <a:t>16 Member Institutions</a:t>
            </a:r>
          </a:p>
          <a:p>
            <a:pPr>
              <a:defRPr>
                <a:latin typeface="Marker Felt"/>
                <a:ea typeface="Marker Felt"/>
                <a:cs typeface="Marker Felt"/>
                <a:sym typeface="Marker Felt"/>
              </a:defRPr>
            </a:pPr>
            <a:r>
              <a:t>Minimum Admission Requirements (MAR)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767897" y="4723606"/>
            <a:ext cx="5757776" cy="324011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**Most schools are test optional for the…"/>
          <p:cNvSpPr txBox="1"/>
          <p:nvPr/>
        </p:nvSpPr>
        <p:spPr>
          <a:xfrm>
            <a:off x="4737591" y="8162882"/>
            <a:ext cx="798362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**Most schools are test optional for the</a:t>
            </a:r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 2024-2025 school year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C Private Schoo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NC Private Schools</a:t>
            </a:r>
          </a:p>
        </p:txBody>
      </p:sp>
      <p:sp>
        <p:nvSpPr>
          <p:cNvPr id="138" name="36 Private Institutions in NC…"/>
          <p:cNvSpPr txBox="1"/>
          <p:nvPr>
            <p:ph type="body" sz="half" idx="1"/>
          </p:nvPr>
        </p:nvSpPr>
        <p:spPr>
          <a:xfrm>
            <a:off x="952500" y="2590800"/>
            <a:ext cx="6303368" cy="62865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36 Private Institutions in NC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Each has own standards for admission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SAT/ACT 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5668" y="4060229"/>
            <a:ext cx="5048898" cy="3347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C Community Colle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NC Community Colleges</a:t>
            </a:r>
          </a:p>
        </p:txBody>
      </p:sp>
      <p:sp>
        <p:nvSpPr>
          <p:cNvPr id="142" name="58 schools in community college system…"/>
          <p:cNvSpPr txBox="1"/>
          <p:nvPr>
            <p:ph type="body" idx="1"/>
          </p:nvPr>
        </p:nvSpPr>
        <p:spPr>
          <a:xfrm>
            <a:off x="952500" y="686667"/>
            <a:ext cx="11099800" cy="6286501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58 schools in community college system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College Transfer/Diploma Program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Open Enrollment</a:t>
            </a:r>
          </a:p>
        </p:txBody>
      </p:sp>
      <p:pic>
        <p:nvPicPr>
          <p:cNvPr id="143" name="Screen Shot 2022-08-30 at 9.11.32 AM.png" descr="Screen Shot 2022-08-30 at 9.11.3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8653" y="4480850"/>
            <a:ext cx="6418655" cy="4824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0636"/>
            <a:ext cx="13004800" cy="373888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sting"/>
          <p:cNvSpPr txBox="1"/>
          <p:nvPr>
            <p:ph type="title"/>
          </p:nvPr>
        </p:nvSpPr>
        <p:spPr>
          <a:xfrm>
            <a:off x="952500" y="-605705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6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Testing</a:t>
            </a:r>
          </a:p>
        </p:txBody>
      </p:sp>
      <p:sp>
        <p:nvSpPr>
          <p:cNvPr id="147" name="ACT (www.act.org)…"/>
          <p:cNvSpPr txBox="1"/>
          <p:nvPr>
            <p:ph type="body" idx="1"/>
          </p:nvPr>
        </p:nvSpPr>
        <p:spPr>
          <a:xfrm>
            <a:off x="952500" y="4122241"/>
            <a:ext cx="11356182" cy="4755059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ACT (</a:t>
            </a:r>
            <a:r>
              <a:rPr u="sng">
                <a:hlinkClick r:id="rId3" invalidUrl="" action="" tgtFrame="" tooltip="" history="1" highlightClick="0" endSnd="0"/>
              </a:rPr>
              <a:t>www.act.org</a:t>
            </a:r>
            <a:r>
              <a:t>) </a:t>
            </a:r>
          </a:p>
          <a:p>
            <a:pPr lvl="1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All juniors take at JCHS </a:t>
            </a:r>
          </a:p>
          <a:p>
            <a:pPr marL="342899" indent="-342899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SAT (</a:t>
            </a:r>
            <a:r>
              <a:rPr u="sng">
                <a:hlinkClick r:id="rId4" invalidUrl="" action="" tgtFrame="" tooltip="" history="1" highlightClick="0" endSnd="0"/>
              </a:rPr>
              <a:t>www.collegeboard.org</a:t>
            </a:r>
            <a: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llege Application Wee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College Application Week </a:t>
            </a:r>
          </a:p>
        </p:txBody>
      </p:sp>
      <p:sp>
        <p:nvSpPr>
          <p:cNvPr id="150" name="NC Countdown to College @ www.cfnc.org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77825" indent="-377825" defTabSz="496570">
              <a:spcBef>
                <a:spcPts val="3500"/>
              </a:spcBef>
              <a:defRPr sz="3230"/>
            </a:pPr>
            <a:r>
              <a:t>NC Countdown to College @ </a:t>
            </a:r>
            <a:r>
              <a:rPr u="sng">
                <a:hlinkClick r:id="rId2" invalidUrl="" action="" tgtFrame="" tooltip="" history="1" highlightClick="0" endSnd="0"/>
              </a:rPr>
              <a:t>www.cfnc.org</a:t>
            </a:r>
          </a:p>
          <a:p>
            <a:pPr marL="377825" indent="-377825" defTabSz="496570">
              <a:spcBef>
                <a:spcPts val="3500"/>
              </a:spcBef>
              <a:defRPr sz="3230"/>
            </a:pPr>
            <a:r>
              <a:t>October 16, 2023 - October 20, 2023 </a:t>
            </a:r>
          </a:p>
          <a:p>
            <a:pPr marL="377825" indent="-377825" defTabSz="496570">
              <a:spcBef>
                <a:spcPts val="3500"/>
              </a:spcBef>
              <a:defRPr sz="3230"/>
            </a:pPr>
            <a:r>
              <a:t>Support high school students in completing three important enrollment steps: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residency, FAFSA, and applications. </a:t>
            </a:r>
          </a:p>
          <a:p>
            <a:pPr marL="377825" indent="-377825" defTabSz="496570">
              <a:spcBef>
                <a:spcPts val="3500"/>
              </a:spcBef>
              <a:defRPr sz="3230"/>
            </a:pPr>
            <a:r>
              <a:t>Many private schools will waive application fees, but most UNC system schools do not. </a:t>
            </a:r>
          </a:p>
          <a:p>
            <a:pPr marL="377825" indent="-377825" defTabSz="496570">
              <a:spcBef>
                <a:spcPts val="3500"/>
              </a:spcBef>
              <a:defRPr sz="3230"/>
            </a:pPr>
            <a:r>
              <a:t>Beware: this date may be after the private school scholarship deadlines. </a:t>
            </a:r>
          </a:p>
        </p:txBody>
      </p:sp>
      <p:pic>
        <p:nvPicPr>
          <p:cNvPr id="151" name="Screenshot 2023-08-22 at 11.46.08 AM.png" descr="Screenshot 2023-08-22 at 11.46.0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2573" y="1858433"/>
            <a:ext cx="2437018" cy="2454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warp dir="in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00932"/>
            <a:lumOff val="-21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llege Foundation of North Carolina (CFNC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College Foundation of North Carolina (CFNC) </a:t>
            </a:r>
          </a:p>
        </p:txBody>
      </p:sp>
      <p:sp>
        <p:nvSpPr>
          <p:cNvPr id="154" name="All students will need to create an account at www.cfnc.or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students will need to create an account at </a:t>
            </a:r>
            <a:r>
              <a:rPr u="sng">
                <a:hlinkClick r:id="rId2" invalidUrl="" action="" tgtFrame="" tooltip="" history="1" highlightClick="0" endSnd="0"/>
              </a:rPr>
              <a:t>www.cfnc.org</a:t>
            </a:r>
            <a:r>
              <a:t>. </a:t>
            </a:r>
          </a:p>
          <a:p>
            <a:pPr/>
            <a:r>
              <a:t>Send Transcripts</a:t>
            </a:r>
          </a:p>
          <a:p>
            <a:pPr/>
            <a:r>
              <a:t>Apply to College</a:t>
            </a:r>
          </a:p>
          <a:p>
            <a:pPr/>
            <a:r>
              <a:t>Admission Deadlines</a:t>
            </a:r>
          </a:p>
          <a:p>
            <a:pPr/>
            <a:r>
              <a:t>College Search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