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1" r:id="rId4"/>
    <p:sldId id="284" r:id="rId5"/>
    <p:sldId id="267" r:id="rId6"/>
    <p:sldId id="279" r:id="rId7"/>
    <p:sldId id="263" r:id="rId8"/>
    <p:sldId id="259" r:id="rId9"/>
    <p:sldId id="260" r:id="rId10"/>
    <p:sldId id="262" r:id="rId11"/>
    <p:sldId id="266" r:id="rId12"/>
    <p:sldId id="265" r:id="rId13"/>
    <p:sldId id="282" r:id="rId14"/>
    <p:sldId id="278" r:id="rId15"/>
    <p:sldId id="276" r:id="rId16"/>
    <p:sldId id="283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86838" autoAdjust="0"/>
  </p:normalViewPr>
  <p:slideViewPr>
    <p:cSldViewPr snapToGrid="0" snapToObjects="1">
      <p:cViewPr>
        <p:scale>
          <a:sx n="60" d="100"/>
          <a:sy n="60" d="100"/>
        </p:scale>
        <p:origin x="3520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FCCC-632C-A341-BD78-DF6CEB38A6BB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15FC-0880-9449-8E7B-714BDCB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AE6A-3698-B845-AA6A-FF222888C10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FBB9-F1B8-684D-B7EE-29BADD32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BB9-F1B8-684D-B7EE-29BADD325F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Classes Hiding, Running,  Climbing, Flying</a:t>
            </a:r>
          </a:p>
          <a:p>
            <a:r>
              <a:rPr lang="en-US" dirty="0" smtClean="0"/>
              <a:t>Gator excellent at hiding,</a:t>
            </a:r>
            <a:r>
              <a:rPr lang="en-US" baseline="0" dirty="0" smtClean="0"/>
              <a:t> so at running</a:t>
            </a:r>
            <a:r>
              <a:rPr lang="en-US" dirty="0" smtClean="0"/>
              <a:t> but not so good at climbing.  So extra work at Climbing</a:t>
            </a:r>
          </a:p>
          <a:p>
            <a:r>
              <a:rPr lang="en-US" dirty="0" smtClean="0"/>
              <a:t>Owl got to top first in climbing but was told to start over.</a:t>
            </a:r>
          </a:p>
          <a:p>
            <a:r>
              <a:rPr lang="en-US" dirty="0" smtClean="0"/>
              <a:t>Focus</a:t>
            </a:r>
            <a:r>
              <a:rPr lang="en-US" baseline="0" dirty="0" smtClean="0"/>
              <a:t> on strengths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BB9-F1B8-684D-B7EE-29BADD325F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6153FD-0ED6-784A-974E-819746B94337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72A593-1C4C-EB49-A6DD-2722B592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Getting in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“Begin with the end in mind”</a:t>
            </a:r>
          </a:p>
          <a:p>
            <a:r>
              <a:rPr lang="en-US" sz="3200" dirty="0" smtClean="0"/>
              <a:t>-Stephen Covey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95685" y="6315740"/>
            <a:ext cx="114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8/29/19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numbers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Wake 27%, Duke 5.7%, Davidson 18%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484763"/>
            <a:ext cx="5252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43,000+ Applications 21% Admitted (9500)</a:t>
            </a:r>
          </a:p>
          <a:p>
            <a:r>
              <a:rPr lang="en-US" sz="2800" dirty="0" smtClean="0"/>
              <a:t> 	</a:t>
            </a:r>
            <a:endParaRPr lang="en-US" sz="2800" dirty="0"/>
          </a:p>
          <a:p>
            <a:r>
              <a:rPr lang="en-US" sz="2800" dirty="0" smtClean="0"/>
              <a:t>We’re </a:t>
            </a:r>
            <a:r>
              <a:rPr lang="en-US" sz="2800" dirty="0"/>
              <a:t>recruiting a team of people who will work together, we want a variety of strengths and talents that, together, will form a whole that is greater than the sum of its parts. </a:t>
            </a:r>
            <a:r>
              <a:rPr lang="en-US" sz="2800" dirty="0" smtClean="0"/>
              <a:t>(UNC Admission Website)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84762"/>
            <a:ext cx="2857500" cy="3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Well rounded </a:t>
            </a:r>
            <a:r>
              <a:rPr lang="en-US" sz="4800" dirty="0" smtClean="0">
                <a:solidFill>
                  <a:schemeClr val="accent2"/>
                </a:solidFill>
              </a:rPr>
              <a:t>(89 Seniors)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74" y="2466752"/>
            <a:ext cx="3909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Plays a sport </a:t>
            </a:r>
            <a:r>
              <a:rPr lang="en-US" sz="2200" dirty="0" smtClean="0">
                <a:solidFill>
                  <a:schemeClr val="accent2"/>
                </a:solidFill>
              </a:rPr>
              <a:t>–  49</a:t>
            </a:r>
          </a:p>
          <a:p>
            <a:r>
              <a:rPr lang="en-US" sz="2200" dirty="0" smtClean="0"/>
              <a:t>Performed in Arts program – </a:t>
            </a:r>
            <a:r>
              <a:rPr lang="en-US" sz="2200" dirty="0" smtClean="0">
                <a:solidFill>
                  <a:schemeClr val="accent2"/>
                </a:solidFill>
              </a:rPr>
              <a:t>41</a:t>
            </a:r>
            <a:endParaRPr lang="en-US" sz="2200" dirty="0" smtClean="0">
              <a:solidFill>
                <a:srgbClr val="F79646"/>
              </a:solidFill>
            </a:endParaRPr>
          </a:p>
          <a:p>
            <a:r>
              <a:rPr lang="en-US" sz="2200" dirty="0" smtClean="0"/>
              <a:t>Is employed – </a:t>
            </a:r>
            <a:r>
              <a:rPr lang="en-US" sz="2200" dirty="0" smtClean="0">
                <a:solidFill>
                  <a:schemeClr val="accent2"/>
                </a:solidFill>
              </a:rPr>
              <a:t>54</a:t>
            </a:r>
            <a:endParaRPr lang="en-US" sz="2200" dirty="0" smtClean="0"/>
          </a:p>
          <a:p>
            <a:r>
              <a:rPr lang="en-US" sz="2200" dirty="0" smtClean="0"/>
              <a:t>Is a Crosby Scholar – </a:t>
            </a:r>
            <a:r>
              <a:rPr lang="en-US" sz="2200" dirty="0" smtClean="0">
                <a:solidFill>
                  <a:schemeClr val="accent2"/>
                </a:solidFill>
              </a:rPr>
              <a:t>39</a:t>
            </a:r>
          </a:p>
          <a:p>
            <a:r>
              <a:rPr lang="en-US" sz="2200" dirty="0" smtClean="0"/>
              <a:t>Member of NHS – </a:t>
            </a:r>
            <a:r>
              <a:rPr lang="en-US" sz="2200" dirty="0" smtClean="0">
                <a:solidFill>
                  <a:schemeClr val="accent2"/>
                </a:solidFill>
              </a:rPr>
              <a:t>70</a:t>
            </a:r>
            <a:endParaRPr lang="en-US" sz="2200" dirty="0" smtClean="0"/>
          </a:p>
          <a:p>
            <a:r>
              <a:rPr lang="en-US" sz="2200" dirty="0" smtClean="0"/>
              <a:t>Member of an organization at Carson (O&amp;B, FFA, Student Gov., Prom) – </a:t>
            </a:r>
            <a:r>
              <a:rPr lang="en-US" sz="2200" dirty="0" smtClean="0">
                <a:solidFill>
                  <a:schemeClr val="accent2"/>
                </a:solidFill>
              </a:rPr>
              <a:t>69</a:t>
            </a:r>
            <a:endParaRPr lang="en-US" sz="2200" dirty="0" smtClean="0"/>
          </a:p>
          <a:p>
            <a:r>
              <a:rPr lang="en-US" sz="2200" dirty="0" smtClean="0"/>
              <a:t>Active in Church program – </a:t>
            </a:r>
            <a:r>
              <a:rPr lang="en-US" sz="2200" dirty="0" smtClean="0">
                <a:solidFill>
                  <a:schemeClr val="accent2"/>
                </a:solidFill>
              </a:rPr>
              <a:t>42</a:t>
            </a:r>
            <a:endParaRPr lang="en-US" sz="2200" dirty="0" smtClean="0">
              <a:solidFill>
                <a:srgbClr val="F79646"/>
              </a:solidFill>
            </a:endParaRPr>
          </a:p>
          <a:p>
            <a:r>
              <a:rPr lang="en-US" sz="2200" dirty="0">
                <a:solidFill>
                  <a:srgbClr val="F79646"/>
                </a:solidFill>
              </a:rPr>
              <a:t>	</a:t>
            </a:r>
            <a:r>
              <a:rPr lang="en-US" sz="2200" dirty="0" smtClean="0"/>
              <a:t>When on a mission trip - </a:t>
            </a:r>
            <a:r>
              <a:rPr lang="en-US" sz="2200" dirty="0" smtClean="0">
                <a:solidFill>
                  <a:schemeClr val="accent2"/>
                </a:solidFill>
              </a:rPr>
              <a:t>30</a:t>
            </a:r>
            <a:endParaRPr lang="en-US" sz="2200" dirty="0" smtClean="0">
              <a:solidFill>
                <a:srgbClr val="F7964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49" y="2466752"/>
            <a:ext cx="355428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8195"/>
            <a:ext cx="7378995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Exceptional individuals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44997"/>
            <a:ext cx="4171311" cy="36576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2</a:t>
            </a:r>
            <a:r>
              <a:rPr lang="en-US" sz="3400" baseline="30000" dirty="0" smtClean="0"/>
              <a:t>nd</a:t>
            </a:r>
            <a:r>
              <a:rPr lang="en-US" sz="3400" dirty="0" smtClean="0"/>
              <a:t> place in national organist competition.</a:t>
            </a:r>
          </a:p>
          <a:p>
            <a:r>
              <a:rPr lang="en-US" sz="3400" dirty="0" smtClean="0"/>
              <a:t>Wrote their own play and had it performed by several schools</a:t>
            </a:r>
          </a:p>
          <a:p>
            <a:r>
              <a:rPr lang="en-US" sz="3400" dirty="0" smtClean="0"/>
              <a:t>Park Scholar Activities focused in an area (horse riding, FFA, 4-H)</a:t>
            </a:r>
          </a:p>
          <a:p>
            <a:r>
              <a:rPr lang="en-US" sz="3400" dirty="0" smtClean="0"/>
              <a:t>If your student is doing something with 10 other Carson Students it’s not exceptional.</a:t>
            </a:r>
          </a:p>
          <a:p>
            <a:r>
              <a:rPr lang="en-US" sz="3400" dirty="0" smtClean="0"/>
              <a:t>An interesting 5 or 10 is more valuable than a boring 1.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2" y="2544997"/>
            <a:ext cx="34236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really looking for?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339" y="2445488"/>
            <a:ext cx="7591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and foremost, colleges </a:t>
            </a:r>
            <a:r>
              <a:rPr lang="en-US" sz="3200" dirty="0"/>
              <a:t>must select students who are academically qualified, but from that point, the process is about class-building and adding a variety of individuals who will further the college’s mission and enrich its campus</a:t>
            </a:r>
            <a:r>
              <a:rPr lang="en-US" sz="3200" dirty="0" smtClean="0"/>
              <a:t>. (Wake Forest Admissions FAQ)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3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09-21 at 9.0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7" y="899945"/>
            <a:ext cx="7029056" cy="49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09-21 at 9.0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21" y="2828260"/>
            <a:ext cx="3431714" cy="2644458"/>
          </a:xfrm>
          <a:prstGeom prst="rect">
            <a:avLst/>
          </a:prstGeom>
        </p:spPr>
      </p:pic>
      <p:pic>
        <p:nvPicPr>
          <p:cNvPr id="6" name="Content Placeholder 5" descr="imgr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2505"/>
          <a:stretch/>
        </p:blipFill>
        <p:spPr>
          <a:xfrm>
            <a:off x="446567" y="404038"/>
            <a:ext cx="8240233" cy="6241312"/>
          </a:xfrm>
          <a:prstGeom prst="rect">
            <a:avLst/>
          </a:prstGeom>
        </p:spPr>
      </p:pic>
      <p:pic>
        <p:nvPicPr>
          <p:cNvPr id="8" name="Content Placeholder 3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 t="-7206" r="293" b="-5309"/>
          <a:stretch/>
        </p:blipFill>
        <p:spPr>
          <a:xfrm>
            <a:off x="3195083" y="2331366"/>
            <a:ext cx="2753833" cy="23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really looking for?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749" y="2551814"/>
            <a:ext cx="7740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order of importance, </a:t>
            </a:r>
            <a:r>
              <a:rPr lang="en-US" sz="2800"/>
              <a:t>Davidson </a:t>
            </a:r>
            <a:r>
              <a:rPr lang="en-US" sz="2800" smtClean="0"/>
              <a:t>emphasizes:</a:t>
            </a:r>
            <a:endParaRPr lang="en-US" sz="2800" dirty="0"/>
          </a:p>
          <a:p>
            <a:r>
              <a:rPr lang="en-US" sz="2800" b="1" dirty="0"/>
              <a:t>Rigor</a:t>
            </a:r>
            <a:r>
              <a:rPr lang="en-US" sz="2800" dirty="0"/>
              <a:t> - The difficulty of high school course selections</a:t>
            </a:r>
          </a:p>
          <a:p>
            <a:r>
              <a:rPr lang="en-US" sz="2800" b="1" dirty="0"/>
              <a:t>Success</a:t>
            </a:r>
            <a:r>
              <a:rPr lang="en-US" sz="2800" dirty="0"/>
              <a:t> - Grades </a:t>
            </a:r>
            <a:r>
              <a:rPr lang="en-US" sz="2800" dirty="0" smtClean="0"/>
              <a:t>received</a:t>
            </a:r>
            <a:endParaRPr lang="en-US" sz="2800" dirty="0"/>
          </a:p>
          <a:p>
            <a:r>
              <a:rPr lang="en-US" sz="2800" b="1" dirty="0"/>
              <a:t>Writing ability and personal impact</a:t>
            </a:r>
            <a:r>
              <a:rPr lang="en-US" sz="2800" dirty="0"/>
              <a:t> - An evaluation of essays and recommendations</a:t>
            </a:r>
          </a:p>
          <a:p>
            <a:r>
              <a:rPr lang="en-US" sz="2800" b="1" dirty="0"/>
              <a:t>Involvement, leadership, and service</a:t>
            </a:r>
            <a:r>
              <a:rPr lang="en-US" sz="2800" dirty="0"/>
              <a:t> - The depth and breadth of extracurricular pursuits</a:t>
            </a:r>
          </a:p>
          <a:p>
            <a:r>
              <a:rPr lang="en-US" sz="2800" b="1" dirty="0" smtClean="0"/>
              <a:t>Testing</a:t>
            </a:r>
            <a:r>
              <a:rPr lang="en-US" sz="2800" dirty="0"/>
              <a:t> - Scores on the SAT and/or ACT. </a:t>
            </a:r>
          </a:p>
        </p:txBody>
      </p:sp>
    </p:spTree>
    <p:extLst>
      <p:ext uri="{BB962C8B-B14F-4D97-AF65-F5344CB8AC3E}">
        <p14:creationId xmlns:p14="http://schemas.microsoft.com/office/powerpoint/2010/main" val="41463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your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46" y="2445489"/>
            <a:ext cx="7623545" cy="3870251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The “Take good classes make good grades.”</a:t>
            </a:r>
          </a:p>
          <a:p>
            <a:r>
              <a:rPr lang="en-US" altLang="en-US" dirty="0" smtClean="0"/>
              <a:t>Your child should do a few of things exceptionally and with passion.   Start Early.   </a:t>
            </a:r>
          </a:p>
          <a:p>
            <a:pPr lvl="1"/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Quality over quantity</a:t>
            </a:r>
          </a:p>
          <a:p>
            <a:pPr lvl="1"/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LEADERSHIP and DEMONSTRATE it. 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sz="2400" dirty="0" smtClean="0"/>
              <a:t>Visit.  College Visit / Open House / Summer programs.</a:t>
            </a:r>
            <a:endParaRPr lang="en-US" sz="2400" dirty="0" smtClean="0"/>
          </a:p>
          <a:p>
            <a:r>
              <a:rPr lang="en-US" dirty="0"/>
              <a:t>F</a:t>
            </a:r>
            <a:r>
              <a:rPr lang="en-US" dirty="0" smtClean="0"/>
              <a:t>ind (Student Led) the best college FIT. </a:t>
            </a:r>
          </a:p>
          <a:p>
            <a:r>
              <a:rPr lang="en-US" dirty="0" smtClean="0"/>
              <a:t>Its going to take work</a:t>
            </a:r>
          </a:p>
        </p:txBody>
      </p:sp>
    </p:spTree>
    <p:extLst>
      <p:ext uri="{BB962C8B-B14F-4D97-AF65-F5344CB8AC3E}">
        <p14:creationId xmlns:p14="http://schemas.microsoft.com/office/powerpoint/2010/main" val="29947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  <a:t>	Twitter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altLang="en-US" sz="3200" dirty="0" err="1" smtClean="0">
                <a:solidFill>
                  <a:schemeClr val="tx2">
                    <a:lumMod val="75000"/>
                  </a:schemeClr>
                </a:solidFill>
              </a:rPr>
              <a:t>CarsonGuidance</a:t>
            </a:r>
            <a:endParaRPr lang="en-US" alt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endParaRPr lang="en-US" alt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altLang="en-US" sz="3200" dirty="0" err="1" smtClean="0">
                <a:solidFill>
                  <a:schemeClr val="tx2">
                    <a:lumMod val="75000"/>
                  </a:schemeClr>
                </a:solidFill>
              </a:rPr>
              <a:t>Carsonguidance.weebly.com</a:t>
            </a:r>
            <a:endParaRPr lang="en-US" alt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endParaRPr lang="en-US" alt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incent.connolly@rss.k12.nc.us</a:t>
            </a:r>
          </a:p>
        </p:txBody>
      </p:sp>
    </p:spTree>
    <p:extLst>
      <p:ext uri="{BB962C8B-B14F-4D97-AF65-F5344CB8AC3E}">
        <p14:creationId xmlns:p14="http://schemas.microsoft.com/office/powerpoint/2010/main" val="22077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prompted this 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921"/>
            <a:ext cx="8229600" cy="4380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Morehead-Cain Scholarship</a:t>
            </a:r>
            <a:endParaRPr lang="en-US" dirty="0"/>
          </a:p>
          <a:p>
            <a:pPr algn="ctr"/>
            <a:r>
              <a:rPr lang="en-US" dirty="0" smtClean="0"/>
              <a:t>“Scholarships are a priority to us” - Parent</a:t>
            </a:r>
          </a:p>
          <a:p>
            <a:pPr algn="ctr"/>
            <a:r>
              <a:rPr lang="en-US" dirty="0" smtClean="0"/>
              <a:t>School Employees (E, W, N</a:t>
            </a:r>
            <a:r>
              <a:rPr lang="en-US" dirty="0"/>
              <a:t>)</a:t>
            </a:r>
            <a:endParaRPr lang="en-US" dirty="0" smtClean="0"/>
          </a:p>
          <a:p>
            <a:pPr algn="ctr"/>
            <a:r>
              <a:rPr lang="en-US" dirty="0" smtClean="0"/>
              <a:t>Changes in grading scale</a:t>
            </a:r>
          </a:p>
          <a:p>
            <a:pPr algn="ctr"/>
            <a:r>
              <a:rPr lang="en-US" dirty="0" smtClean="0"/>
              <a:t>Back when I was in high school or</a:t>
            </a:r>
          </a:p>
          <a:p>
            <a:pPr algn="ctr"/>
            <a:r>
              <a:rPr lang="en-US" dirty="0" smtClean="0"/>
              <a:t>My niece got in so I know my child will</a:t>
            </a:r>
          </a:p>
          <a:p>
            <a:pPr algn="ctr"/>
            <a:r>
              <a:rPr lang="en-US" dirty="0" smtClean="0"/>
              <a:t>NC State and UNCW admissions</a:t>
            </a:r>
          </a:p>
          <a:p>
            <a:pPr algn="ctr"/>
            <a:r>
              <a:rPr lang="en-US" dirty="0" smtClean="0"/>
              <a:t>#1 in the class may already be decided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 Point Average (GPA)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6866" y="2397349"/>
            <a:ext cx="6798734" cy="2066526"/>
          </a:xfrm>
        </p:spPr>
        <p:txBody>
          <a:bodyPr>
            <a:normAutofit/>
          </a:bodyPr>
          <a:lstStyle/>
          <a:p>
            <a:r>
              <a:rPr lang="en-US" dirty="0" smtClean="0"/>
              <a:t>Honors English I		A			4.5</a:t>
            </a:r>
          </a:p>
          <a:p>
            <a:r>
              <a:rPr lang="en-US" dirty="0" smtClean="0"/>
              <a:t>Health PE				B			3.0</a:t>
            </a:r>
          </a:p>
          <a:p>
            <a:r>
              <a:rPr lang="en-US" dirty="0" smtClean="0"/>
              <a:t>Honors Biology			B			3.5</a:t>
            </a:r>
          </a:p>
          <a:p>
            <a:r>
              <a:rPr lang="en-US" dirty="0" smtClean="0"/>
              <a:t>Art						C			2.0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442" y="4468300"/>
            <a:ext cx="560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Quality Points   13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41451" y="5231220"/>
            <a:ext cx="525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 QP / 4 Classes = 3.25 GPA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09-21 at 9.0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21" y="2828260"/>
            <a:ext cx="3431714" cy="2644458"/>
          </a:xfrm>
          <a:prstGeom prst="rect">
            <a:avLst/>
          </a:prstGeom>
        </p:spPr>
      </p:pic>
      <p:pic>
        <p:nvPicPr>
          <p:cNvPr id="6" name="Content Placeholder 5" descr="imgr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2505"/>
          <a:stretch/>
        </p:blipFill>
        <p:spPr>
          <a:xfrm>
            <a:off x="446567" y="404038"/>
            <a:ext cx="8240233" cy="6241312"/>
          </a:xfrm>
          <a:prstGeom prst="rect">
            <a:avLst/>
          </a:prstGeom>
        </p:spPr>
      </p:pic>
      <p:pic>
        <p:nvPicPr>
          <p:cNvPr id="8" name="Content Placeholder 3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 t="-7206" r="293" b="-5309"/>
          <a:stretch/>
        </p:blipFill>
        <p:spPr>
          <a:xfrm>
            <a:off x="3195083" y="2331366"/>
            <a:ext cx="2753833" cy="23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41" y="915337"/>
            <a:ext cx="7570380" cy="1303867"/>
          </a:xfrm>
        </p:spPr>
        <p:txBody>
          <a:bodyPr>
            <a:noAutofit/>
          </a:bodyPr>
          <a:lstStyle/>
          <a:p>
            <a:r>
              <a:rPr lang="en-US" sz="4800" dirty="0" smtClean="0"/>
              <a:t>Selective </a:t>
            </a:r>
            <a:r>
              <a:rPr lang="en-US" sz="4800" dirty="0"/>
              <a:t>C</a:t>
            </a:r>
            <a:r>
              <a:rPr lang="en-US" sz="4800" dirty="0" smtClean="0"/>
              <a:t>ollege </a:t>
            </a:r>
            <a:r>
              <a:rPr lang="en-US" sz="4800" dirty="0"/>
              <a:t>A</a:t>
            </a:r>
            <a:r>
              <a:rPr lang="en-US" sz="4800" dirty="0" smtClean="0"/>
              <a:t>dmissions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958"/>
            <a:ext cx="8229600" cy="3955312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Some you have control over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Transcript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Test Score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Involvement in the school or community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Special talents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Likelihood to enroll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Some you have no control over 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Institutional priorities (recruiting area/academic needs/increasing diversity on campus,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etc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).  </a:t>
            </a:r>
          </a:p>
          <a:p>
            <a:pPr lvl="2"/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How are you going to affect their numbers?</a:t>
            </a:r>
          </a:p>
        </p:txBody>
      </p:sp>
    </p:spTree>
    <p:extLst>
      <p:ext uri="{BB962C8B-B14F-4D97-AF65-F5344CB8AC3E}">
        <p14:creationId xmlns:p14="http://schemas.microsoft.com/office/powerpoint/2010/main" val="3084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 50 Percent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551814"/>
            <a:ext cx="6798734" cy="3381153"/>
          </a:xfrm>
        </p:spPr>
      </p:pic>
    </p:spTree>
    <p:extLst>
      <p:ext uri="{BB962C8B-B14F-4D97-AF65-F5344CB8AC3E}">
        <p14:creationId xmlns:p14="http://schemas.microsoft.com/office/powerpoint/2010/main" val="12966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944" y="5231220"/>
            <a:ext cx="791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Hard to have better than the numbers at competitive schools </a:t>
            </a:r>
            <a:r>
              <a:rPr lang="en-US" sz="3600"/>
              <a:t>(</a:t>
            </a:r>
            <a:r>
              <a:rPr lang="en-US" sz="3600" smtClean="0"/>
              <a:t>Transcript Rules).</a:t>
            </a:r>
            <a:endParaRPr lang="en-US" sz="3600"/>
          </a:p>
        </p:txBody>
      </p:sp>
      <p:pic>
        <p:nvPicPr>
          <p:cNvPr id="5" name="Content Placeholder 5" descr="imgr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2505"/>
          <a:stretch/>
        </p:blipFill>
        <p:spPr>
          <a:xfrm>
            <a:off x="480944" y="384301"/>
            <a:ext cx="8182112" cy="48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Real numbers</a:t>
            </a:r>
            <a:br>
              <a:rPr lang="en-US" smtClean="0"/>
            </a:br>
            <a:r>
              <a:rPr lang="en-US" sz="2200" smtClean="0"/>
              <a:t>UNCA, UNCC, UNCW</a:t>
            </a:r>
            <a:endParaRPr lang="en-US" sz="220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r="3960"/>
          <a:stretch>
            <a:fillRect/>
          </a:stretch>
        </p:blipFill>
        <p:spPr>
          <a:xfrm>
            <a:off x="796332" y="2503592"/>
            <a:ext cx="3190876" cy="3696923"/>
          </a:xfrm>
        </p:spPr>
      </p:pic>
      <p:sp>
        <p:nvSpPr>
          <p:cNvPr id="5" name="TextBox 4"/>
          <p:cNvSpPr txBox="1"/>
          <p:nvPr/>
        </p:nvSpPr>
        <p:spPr>
          <a:xfrm>
            <a:off x="4338085" y="2503592"/>
            <a:ext cx="4113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Middle </a:t>
            </a:r>
            <a:r>
              <a:rPr lang="en-US" sz="2800"/>
              <a:t>50%  </a:t>
            </a:r>
            <a:r>
              <a:rPr lang="en-US" sz="2800" smtClean="0"/>
              <a:t>GPA (weighted) - </a:t>
            </a:r>
            <a:r>
              <a:rPr lang="en-US" sz="2800" smtClean="0">
                <a:solidFill>
                  <a:schemeClr val="accent2"/>
                </a:solidFill>
              </a:rPr>
              <a:t>3.94 - 4.48</a:t>
            </a:r>
            <a:r>
              <a:rPr lang="en-US" sz="2800" smtClean="0"/>
              <a:t>* </a:t>
            </a:r>
            <a:endParaRPr lang="en-US" sz="2800" smtClean="0">
              <a:solidFill>
                <a:schemeClr val="accent6"/>
              </a:solidFill>
            </a:endParaRPr>
          </a:p>
          <a:p>
            <a:r>
              <a:rPr lang="en-US" sz="2800" smtClean="0"/>
              <a:t> Middle </a:t>
            </a:r>
            <a:r>
              <a:rPr lang="en-US" sz="2800"/>
              <a:t>50% SAT </a:t>
            </a:r>
            <a:r>
              <a:rPr lang="en-US" sz="2800" smtClean="0"/>
              <a:t>(CR/M) – 1120 – 1290 </a:t>
            </a:r>
          </a:p>
          <a:p>
            <a:r>
              <a:rPr lang="en-US" sz="2800" smtClean="0"/>
              <a:t>Middle 50% ACT, - 23 – 28 </a:t>
            </a:r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4104167" y="4750361"/>
            <a:ext cx="4347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Y</a:t>
            </a:r>
            <a:r>
              <a:rPr lang="en-US" sz="2000" smtClean="0"/>
              <a:t>ou </a:t>
            </a:r>
            <a:r>
              <a:rPr lang="en-US" sz="2000"/>
              <a:t>are more than the sum of your GPA </a:t>
            </a:r>
            <a:r>
              <a:rPr lang="en-US" sz="2000" smtClean="0"/>
              <a:t>We </a:t>
            </a:r>
            <a:r>
              <a:rPr lang="en-US" sz="2000"/>
              <a:t>want to learn about who you are, what you are passionate about and what you can contribute to the Appalachian </a:t>
            </a:r>
            <a:r>
              <a:rPr lang="en-US" sz="2000" smtClean="0"/>
              <a:t>*Source ASU Admission Website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10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7722" y="2501182"/>
            <a:ext cx="4699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29,800 UG Applications</a:t>
            </a:r>
          </a:p>
          <a:p>
            <a:r>
              <a:rPr lang="en-US" sz="2800" smtClean="0"/>
              <a:t>48% in top 10 %*</a:t>
            </a:r>
            <a:endParaRPr lang="en-US" sz="2800"/>
          </a:p>
          <a:p>
            <a:r>
              <a:rPr lang="en-US" sz="2800" smtClean="0"/>
              <a:t>Average SAT (1260-1380) 1320*</a:t>
            </a:r>
          </a:p>
          <a:p>
            <a:r>
              <a:rPr lang="en-US" sz="2800" smtClean="0"/>
              <a:t>Average ACT – (27-32) 29 </a:t>
            </a:r>
            <a:r>
              <a:rPr lang="en-US" sz="2800" smtClean="0">
                <a:solidFill>
                  <a:srgbClr val="F79646"/>
                </a:solidFill>
              </a:rPr>
              <a:t>(7)*</a:t>
            </a:r>
            <a:endParaRPr lang="en-US" sz="2800" smtClean="0"/>
          </a:p>
          <a:p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3615070" y="4210493"/>
            <a:ext cx="4912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In coming class of 2021 if China were a state it would rank #1 in terms of most number of application from out of state (1140).  Virginia 1071</a:t>
            </a:r>
          </a:p>
          <a:p>
            <a:r>
              <a:rPr lang="en-US" sz="2400" smtClean="0"/>
              <a:t>*NC State First Year Facts C/) 2022</a:t>
            </a: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NC State numbers</a:t>
            </a:r>
            <a:endParaRPr lang="en-US" sz="3100"/>
          </a:p>
        </p:txBody>
      </p:sp>
      <p:pic>
        <p:nvPicPr>
          <p:cNvPr id="9" name="Content Placeholder 8" descr="imgres-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7" b="25198"/>
          <a:stretch/>
        </p:blipFill>
        <p:spPr>
          <a:xfrm>
            <a:off x="897735" y="633359"/>
            <a:ext cx="2485041" cy="5398517"/>
          </a:xfrm>
        </p:spPr>
      </p:pic>
    </p:spTree>
    <p:extLst>
      <p:ext uri="{BB962C8B-B14F-4D97-AF65-F5344CB8AC3E}">
        <p14:creationId xmlns:p14="http://schemas.microsoft.com/office/powerpoint/2010/main" val="21943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53109</TotalTime>
  <Words>589</Words>
  <Application>Microsoft Macintosh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Getting in</vt:lpstr>
      <vt:lpstr>What prompted this presentation?</vt:lpstr>
      <vt:lpstr>Grade Point Average (GPA)</vt:lpstr>
      <vt:lpstr>PowerPoint Presentation</vt:lpstr>
      <vt:lpstr>Selective College Admissions</vt:lpstr>
      <vt:lpstr>Mid 50 Percent</vt:lpstr>
      <vt:lpstr>PowerPoint Presentation</vt:lpstr>
      <vt:lpstr>Real numbers UNCA, UNCC, UNCW</vt:lpstr>
      <vt:lpstr>NC State numbers</vt:lpstr>
      <vt:lpstr>Real numbers Wake 27%, Duke 5.7%, Davidson 18%</vt:lpstr>
      <vt:lpstr>Well rounded (89 Seniors)</vt:lpstr>
      <vt:lpstr>PowerPoint Presentation</vt:lpstr>
      <vt:lpstr>Exceptional individuals</vt:lpstr>
      <vt:lpstr>What are they really looking for?</vt:lpstr>
      <vt:lpstr>PowerPoint Presentation</vt:lpstr>
      <vt:lpstr>PowerPoint Presentation</vt:lpstr>
      <vt:lpstr>What are they really looking for?</vt:lpstr>
      <vt:lpstr>Improve your odds</vt:lpstr>
      <vt:lpstr>Contact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</dc:title>
  <dc:creator>Connollyvp</dc:creator>
  <cp:lastModifiedBy>Microsoft Office User</cp:lastModifiedBy>
  <cp:revision>119</cp:revision>
  <cp:lastPrinted>2018-09-18T21:52:32Z</cp:lastPrinted>
  <dcterms:created xsi:type="dcterms:W3CDTF">2015-09-09T18:16:41Z</dcterms:created>
  <dcterms:modified xsi:type="dcterms:W3CDTF">2019-08-30T12:56:06Z</dcterms:modified>
</cp:coreProperties>
</file>