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0"/>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5" r:id="rId18"/>
    <p:sldId id="276" r:id="rId19"/>
    <p:sldId id="277" r:id="rId20"/>
    <p:sldId id="278" r:id="rId21"/>
    <p:sldId id="282" r:id="rId22"/>
    <p:sldId id="283" r:id="rId23"/>
    <p:sldId id="284" r:id="rId24"/>
    <p:sldId id="285" r:id="rId25"/>
    <p:sldId id="286" r:id="rId26"/>
    <p:sldId id="287" r:id="rId27"/>
    <p:sldId id="279" r:id="rId28"/>
    <p:sldId id="281" r:id="rId29"/>
  </p:sldIdLst>
  <p:sldSz cx="9144000" cy="6858000" type="screen4x3"/>
  <p:notesSz cx="6858000" cy="9144000"/>
  <p:custShowLst>
    <p:custShow name="Custom Show 1" id="0">
      <p:sldLst>
        <p:sld r:id="rId22"/>
        <p:sld r:id="rId23"/>
        <p:sld r:id="rId24"/>
        <p:sld r:id="rId25"/>
        <p:sld r:id="rId26"/>
        <p:sld r:id="rId27"/>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32" autoAdjust="0"/>
  </p:normalViewPr>
  <p:slideViewPr>
    <p:cSldViewPr>
      <p:cViewPr varScale="1">
        <p:scale>
          <a:sx n="70" d="100"/>
          <a:sy n="70" d="100"/>
        </p:scale>
        <p:origin x="-249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E88160-B570-460D-B07C-0942FD0446D7}" type="datetimeFigureOut">
              <a:rPr lang="en-US" smtClean="0"/>
              <a:t>5/4/17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A02140-FC0E-458A-9ABE-3FD44E0BB0BA}" type="slidenum">
              <a:rPr lang="en-US" smtClean="0"/>
              <a:t>‹#›</a:t>
            </a:fld>
            <a:endParaRPr lang="en-US"/>
          </a:p>
        </p:txBody>
      </p:sp>
    </p:spTree>
    <p:extLst>
      <p:ext uri="{BB962C8B-B14F-4D97-AF65-F5344CB8AC3E}">
        <p14:creationId xmlns:p14="http://schemas.microsoft.com/office/powerpoint/2010/main" val="42977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afsa.ed.gov/help/irshlp12.htm','','/help/" TargetMode="External"/><Relationship Id="rId4" Type="http://schemas.openxmlformats.org/officeDocument/2006/relationships/hyperlink" Target="https://fafsa.ed.gov/help/irshlp10.htm','','/help/"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Let’s talk about what makes up a college’s cost of attendance.</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Tuition buys you a seat in a classroom or access to an on-line course.</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Colleges often charge students for various campus facilities and services.  Examples:</a:t>
            </a:r>
          </a:p>
          <a:p>
            <a:pPr eaLnBrk="1" hangingPunct="1">
              <a:buFontTx/>
              <a:buChar char="-"/>
            </a:pPr>
            <a:r>
              <a:rPr lang="en-US" altLang="en-US" dirty="0" smtClean="0">
                <a:latin typeface="Calibri" charset="0"/>
                <a:ea typeface="ＭＳ Ｐゴシック" charset="-128"/>
              </a:rPr>
              <a:t>Student health</a:t>
            </a:r>
          </a:p>
          <a:p>
            <a:pPr eaLnBrk="1" hangingPunct="1">
              <a:buFontTx/>
              <a:buChar char="-"/>
            </a:pPr>
            <a:r>
              <a:rPr lang="en-US" altLang="en-US" dirty="0" smtClean="0">
                <a:latin typeface="Calibri" charset="0"/>
                <a:ea typeface="ＭＳ Ｐゴシック" charset="-128"/>
              </a:rPr>
              <a:t>Student recreation programs and facilities and athletics</a:t>
            </a:r>
          </a:p>
          <a:p>
            <a:pPr eaLnBrk="1" hangingPunct="1">
              <a:buFontTx/>
              <a:buChar char="-"/>
            </a:pPr>
            <a:r>
              <a:rPr lang="en-US" altLang="en-US" dirty="0" smtClean="0">
                <a:latin typeface="Calibri" charset="0"/>
                <a:ea typeface="ＭＳ Ｐゴシック" charset="-128"/>
              </a:rPr>
              <a:t>Student union buildings</a:t>
            </a:r>
          </a:p>
          <a:p>
            <a:pPr eaLnBrk="1" hangingPunct="1">
              <a:buFontTx/>
              <a:buChar char="-"/>
            </a:pPr>
            <a:r>
              <a:rPr lang="en-US" altLang="en-US" dirty="0" smtClean="0">
                <a:latin typeface="Calibri" charset="0"/>
                <a:ea typeface="ＭＳ Ｐゴシック" charset="-128"/>
              </a:rPr>
              <a:t>Performing and fine arts programs</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Room – either on campus or off campus in an apartment or house.  If the student lives at home, you do not have to pay additional rent out of pocket, of course.</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Meals – either the college’s meal plan or cooking for yourself.  Even students who commute to campus every day will have some meal expenses.</a:t>
            </a:r>
          </a:p>
          <a:p>
            <a:pPr eaLnBrk="1" hangingPunct="1">
              <a:buFontTx/>
              <a:buChar char="-"/>
            </a:pPr>
            <a:endParaRPr lang="en-US" altLang="en-US" dirty="0" smtClean="0">
              <a:latin typeface="Calibri" charset="0"/>
              <a:ea typeface="ＭＳ Ｐゴシック" charset="-128"/>
            </a:endParaRPr>
          </a:p>
        </p:txBody>
      </p:sp>
    </p:spTree>
    <p:extLst>
      <p:ext uri="{BB962C8B-B14F-4D97-AF65-F5344CB8AC3E}">
        <p14:creationId xmlns:p14="http://schemas.microsoft.com/office/powerpoint/2010/main" val="251892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charset="0"/>
              <a:ea typeface="ＭＳ Ｐゴシック"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37EA0DA-0AC5-4B5B-9B84-219B5E542584}" type="slidenum">
              <a:rPr lang="en-US" altLang="en-US" smtClean="0">
                <a:latin typeface="Arial" charset="0"/>
              </a:rPr>
              <a:pPr>
                <a:spcBef>
                  <a:spcPct val="0"/>
                </a:spcBef>
              </a:pPr>
              <a:t>14</a:t>
            </a:fld>
            <a:endParaRPr lang="en-US" altLang="en-US" smtClean="0">
              <a:latin typeface="Arial" charset="0"/>
            </a:endParaRPr>
          </a:p>
        </p:txBody>
      </p:sp>
    </p:spTree>
    <p:extLst>
      <p:ext uri="{BB962C8B-B14F-4D97-AF65-F5344CB8AC3E}">
        <p14:creationId xmlns:p14="http://schemas.microsoft.com/office/powerpoint/2010/main" val="1462979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Some general tips about completing the FAFSA</a:t>
            </a:r>
          </a:p>
          <a:p>
            <a:pPr eaLnBrk="1" hangingPunct="1"/>
            <a:r>
              <a:rPr lang="en-US" altLang="en-US" dirty="0" smtClean="0">
                <a:latin typeface="Calibri" charset="0"/>
                <a:ea typeface="ＭＳ Ｐゴシック" charset="-128"/>
              </a:rPr>
              <a:t>Apply early – you can apply after October 1 of the year you’re going to school – so for Fall 2017, that’s October 1, 2016.</a:t>
            </a:r>
          </a:p>
          <a:p>
            <a:pPr eaLnBrk="1" hangingPunct="1"/>
            <a:r>
              <a:rPr lang="en-US" altLang="en-US" dirty="0" smtClean="0">
                <a:latin typeface="Calibri" charset="0"/>
                <a:ea typeface="ＭＳ Ｐゴシック" charset="-128"/>
              </a:rPr>
              <a:t>Some colleges have very early financial aid deadlines – be sure to meet those</a:t>
            </a:r>
          </a:p>
          <a:p>
            <a:pPr eaLnBrk="1" hangingPunct="1"/>
            <a:r>
              <a:rPr lang="en-US" altLang="en-US" dirty="0" smtClean="0">
                <a:latin typeface="Calibri" charset="0"/>
                <a:ea typeface="ＭＳ Ｐゴシック" charset="-128"/>
              </a:rPr>
              <a:t>Do not wait until you are admitted to complete the FAFSA.  You can list up to 10 colleges on the FAFSA on the web.</a:t>
            </a:r>
          </a:p>
          <a:p>
            <a:pPr eaLnBrk="1" hangingPunct="1"/>
            <a:r>
              <a:rPr lang="en-US" altLang="en-US" dirty="0" smtClean="0">
                <a:latin typeface="Calibri" charset="0"/>
                <a:ea typeface="ＭＳ Ｐゴシック" charset="-128"/>
              </a:rPr>
              <a:t>Complete all questions accurately.</a:t>
            </a:r>
          </a:p>
          <a:p>
            <a:pPr eaLnBrk="1" hangingPunct="1"/>
            <a:r>
              <a:rPr lang="en-US" altLang="en-US" dirty="0" smtClean="0">
                <a:latin typeface="Calibri" charset="0"/>
                <a:ea typeface="ＭＳ Ｐゴシック" charset="-128"/>
              </a:rPr>
              <a:t>Print and save the FAFSA for your own records.</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Students may contact FSAIC to request up to 3 paper FAFSAs by calling 1-800-4-FED-AID (1-800-433-3243)</a:t>
            </a:r>
          </a:p>
          <a:p>
            <a:pPr eaLnBrk="1" hangingPunct="1"/>
            <a:endParaRPr lang="en-US" altLang="en-US" dirty="0" smtClean="0">
              <a:latin typeface="Calibri" charset="0"/>
              <a:ea typeface="ＭＳ Ｐゴシック" charset="-128"/>
            </a:endParaRPr>
          </a:p>
        </p:txBody>
      </p:sp>
    </p:spTree>
    <p:extLst>
      <p:ext uri="{BB962C8B-B14F-4D97-AF65-F5344CB8AC3E}">
        <p14:creationId xmlns:p14="http://schemas.microsoft.com/office/powerpoint/2010/main" val="47334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charset="0"/>
                <a:ea typeface="ＭＳ Ｐゴシック" charset="-128"/>
              </a:rPr>
              <a:t>The IRS Data Retrieval Tool allows students and parents to access the IRS tax return information needed to complete the Free Application for Federal Student Aid (FAFSA), and transfer the data directly into their FAFSA from the IRS Web site.</a:t>
            </a:r>
          </a:p>
          <a:p>
            <a:r>
              <a:rPr lang="en-US" altLang="en-US" dirty="0" smtClean="0">
                <a:latin typeface="Calibri" charset="0"/>
                <a:ea typeface="ＭＳ Ｐゴシック" charset="-128"/>
              </a:rPr>
              <a:t>(</a:t>
            </a:r>
            <a:r>
              <a:rPr lang="en-US" altLang="en-US" b="1" dirty="0" smtClean="0">
                <a:latin typeface="Calibri" charset="0"/>
                <a:ea typeface="ＭＳ Ｐゴシック" charset="-128"/>
              </a:rPr>
              <a:t>Note:</a:t>
            </a:r>
            <a:r>
              <a:rPr lang="en-US" altLang="en-US" dirty="0" smtClean="0">
                <a:latin typeface="Calibri" charset="0"/>
                <a:ea typeface="ＭＳ Ｐゴシック" charset="-128"/>
              </a:rPr>
              <a:t> There are </a:t>
            </a:r>
            <a:r>
              <a:rPr lang="en-US" altLang="en-US" dirty="0" smtClean="0">
                <a:latin typeface="Calibri" charset="0"/>
                <a:ea typeface="ＭＳ Ｐゴシック" charset="-128"/>
                <a:hlinkClick r:id="rId3" action="ppaction://hlinkfile"/>
              </a:rPr>
              <a:t>several scenarios</a:t>
            </a:r>
            <a:r>
              <a:rPr lang="en-US" altLang="en-US" dirty="0" smtClean="0">
                <a:latin typeface="Calibri" charset="0"/>
                <a:ea typeface="ＭＳ Ｐゴシック" charset="-128"/>
              </a:rPr>
              <a:t> in which you might not be given the option to use the IRS Data Retrieval Tool, including if you are not </a:t>
            </a:r>
            <a:r>
              <a:rPr lang="en-US" altLang="en-US" dirty="0" smtClean="0">
                <a:latin typeface="Calibri" charset="0"/>
                <a:ea typeface="ＭＳ Ｐゴシック" charset="-128"/>
                <a:hlinkClick r:id="rId4" action="ppaction://hlinkfile"/>
              </a:rPr>
              <a:t>eligible</a:t>
            </a:r>
            <a:r>
              <a:rPr lang="en-US" altLang="en-US" dirty="0" smtClean="0">
                <a:latin typeface="Calibri" charset="0"/>
                <a:ea typeface="ＭＳ Ｐゴシック" charset="-128"/>
              </a:rPr>
              <a:t> to use it.) </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To use the IRS Data Retrieval Tool within the application on the student or parent finances pages:</a:t>
            </a:r>
          </a:p>
          <a:p>
            <a:r>
              <a:rPr lang="en-US" altLang="en-US" dirty="0" smtClean="0">
                <a:latin typeface="Calibri" charset="0"/>
                <a:ea typeface="ＭＳ Ｐゴシック" charset="-128"/>
              </a:rPr>
              <a:t>If you indicated that you recently filed your taxes or have already used the IRS Data Retrieval Tool to transfer your tax return information into your application, then click the “Link to the IRS” hyperlink. (</a:t>
            </a:r>
            <a:r>
              <a:rPr lang="en-US" altLang="en-US" b="1" dirty="0" smtClean="0">
                <a:latin typeface="Calibri" charset="0"/>
                <a:ea typeface="ＭＳ Ｐゴシック" charset="-128"/>
              </a:rPr>
              <a:t>Note:</a:t>
            </a:r>
            <a:r>
              <a:rPr lang="en-US" altLang="en-US" dirty="0" smtClean="0">
                <a:latin typeface="Calibri" charset="0"/>
                <a:ea typeface="ＭＳ Ｐゴシック" charset="-128"/>
              </a:rPr>
              <a:t> If you are eligible to use the IRS Data Retrieval Tool and have not previously used it to transfer your tax return information into your application, then the “Link to the IRS” hyperlink does not display; skip ahead to step 2.) </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Enter your Federal Student Aid PIN and click </a:t>
            </a:r>
            <a:r>
              <a:rPr lang="en-US" altLang="en-US" b="1" dirty="0" smtClean="0">
                <a:latin typeface="Calibri" charset="0"/>
                <a:ea typeface="ＭＳ Ｐゴシック" charset="-128"/>
              </a:rPr>
              <a:t>Link To IRS</a:t>
            </a:r>
            <a:r>
              <a:rPr lang="en-US" altLang="en-US" dirty="0" smtClean="0">
                <a:latin typeface="Calibri" charset="0"/>
                <a:ea typeface="ＭＳ Ｐゴシック" charset="-128"/>
              </a:rPr>
              <a:t>. (</a:t>
            </a:r>
            <a:r>
              <a:rPr lang="en-US" altLang="en-US" b="1" dirty="0" smtClean="0">
                <a:latin typeface="Calibri" charset="0"/>
                <a:ea typeface="ＭＳ Ｐゴシック" charset="-128"/>
              </a:rPr>
              <a:t>Note:</a:t>
            </a:r>
            <a:r>
              <a:rPr lang="en-US" altLang="en-US" dirty="0" smtClean="0">
                <a:latin typeface="Calibri" charset="0"/>
                <a:ea typeface="ＭＳ Ｐゴシック" charset="-128"/>
              </a:rPr>
              <a:t> Students will not be asked to enter their PIN if they entered a PIN to begin their FAFSA.) </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Your FAFSA will be saved and you will be transferred to the IRS Web site.</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On the IRS Web site,</a:t>
            </a:r>
            <a:r>
              <a:rPr lang="en-US" altLang="en-US" b="1" dirty="0" smtClean="0">
                <a:latin typeface="Calibri" charset="0"/>
                <a:ea typeface="ＭＳ Ｐゴシック" charset="-128"/>
              </a:rPr>
              <a:t> </a:t>
            </a:r>
            <a:r>
              <a:rPr lang="en-US" altLang="en-US" dirty="0" smtClean="0">
                <a:latin typeface="Calibri" charset="0"/>
                <a:ea typeface="ＭＳ Ｐゴシック" charset="-128"/>
              </a:rPr>
              <a:t>enter the requested information exactly as it appears on your tax return.</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After the IRS has validated your identification, your IRS tax information will display. You can either transfer your information from the IRS, or choose to return to </a:t>
            </a:r>
            <a:r>
              <a:rPr lang="en-US" altLang="en-US" i="1" dirty="0" smtClean="0">
                <a:latin typeface="Calibri" charset="0"/>
                <a:ea typeface="ＭＳ Ｐゴシック" charset="-128"/>
              </a:rPr>
              <a:t>FAFSA on the Web</a:t>
            </a:r>
            <a:r>
              <a:rPr lang="en-US" altLang="en-US" dirty="0" smtClean="0">
                <a:latin typeface="Calibri" charset="0"/>
                <a:ea typeface="ＭＳ Ｐゴシック" charset="-128"/>
              </a:rPr>
              <a:t>.</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If you transfer your IRS tax information, questions that are populated with that tax information will be marked with “Transferred from the IRS.”</a:t>
            </a:r>
          </a:p>
          <a:p>
            <a:endParaRPr lang="en-US" altLang="en-US" dirty="0" smtClean="0">
              <a:latin typeface="Calibri" charset="0"/>
              <a:ea typeface="ＭＳ Ｐゴシック"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BA8F0F8A-E736-48DC-B910-2DF7742B15AA}" type="slidenum">
              <a:rPr lang="en-US" altLang="en-US" smtClean="0">
                <a:latin typeface="Arial" charset="0"/>
              </a:rPr>
              <a:pPr>
                <a:spcBef>
                  <a:spcPct val="0"/>
                </a:spcBef>
              </a:pPr>
              <a:t>16</a:t>
            </a:fld>
            <a:endParaRPr lang="en-US" altLang="en-US" smtClean="0">
              <a:latin typeface="Arial" charset="0"/>
            </a:endParaRPr>
          </a:p>
        </p:txBody>
      </p:sp>
    </p:spTree>
    <p:extLst>
      <p:ext uri="{BB962C8B-B14F-4D97-AF65-F5344CB8AC3E}">
        <p14:creationId xmlns:p14="http://schemas.microsoft.com/office/powerpoint/2010/main" val="111702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charset="0"/>
                <a:ea typeface="ＭＳ Ｐゴシック" charset="-128"/>
              </a:rPr>
              <a:t>Effective 2012-13:</a:t>
            </a:r>
          </a:p>
          <a:p>
            <a:r>
              <a:rPr lang="en-US" altLang="en-US" dirty="0" smtClean="0">
                <a:latin typeface="Calibri" charset="0"/>
                <a:ea typeface="ＭＳ Ｐゴシック" charset="-128"/>
              </a:rPr>
              <a:t>No more NCLTG &amp; SCSF – new program is need-based &amp; called “Need-Based Scholarship for Students Attending Private Institutions”</a:t>
            </a:r>
          </a:p>
          <a:p>
            <a:r>
              <a:rPr lang="en-US" altLang="en-US" dirty="0" smtClean="0">
                <a:latin typeface="Calibri" charset="0"/>
                <a:ea typeface="ＭＳ Ｐゴシック" charset="-128"/>
              </a:rPr>
              <a:t>NC Education Lottery Scholarship program available only at UNC Campuses &amp; NC Community Colleges</a:t>
            </a:r>
          </a:p>
          <a:p>
            <a:r>
              <a:rPr lang="en-US" altLang="en-US" dirty="0" smtClean="0">
                <a:latin typeface="Calibri" charset="0"/>
                <a:ea typeface="ＭＳ Ｐゴシック" charset="-128"/>
              </a:rPr>
              <a:t>Limited UNC Need-	Based Grants &amp; the Need-Based Scholarship for Students Attending Private Institutions – limited to the full time equivalent of 9 semesters for those enrolled in 4 year degree program and 11 semesters for those enrolled in 5 year degree programs.</a:t>
            </a:r>
          </a:p>
          <a:p>
            <a:r>
              <a:rPr lang="en-US" altLang="en-US" dirty="0" smtClean="0">
                <a:latin typeface="Calibri" charset="0"/>
                <a:ea typeface="ＭＳ Ｐゴシック" charset="-128"/>
              </a:rPr>
              <a:t>North Carolina Forgivable Education Loan for Service</a:t>
            </a:r>
          </a:p>
          <a:p>
            <a:r>
              <a:rPr lang="en-US" altLang="en-US" dirty="0" smtClean="0">
                <a:latin typeface="Calibri" charset="0"/>
                <a:ea typeface="ＭＳ Ｐゴシック" charset="-128"/>
              </a:rPr>
              <a:t>Other changes may be coming – keep up with the news!</a:t>
            </a:r>
          </a:p>
          <a:p>
            <a:r>
              <a:rPr lang="en-US" altLang="en-US" dirty="0" smtClean="0">
                <a:latin typeface="Calibri" charset="0"/>
                <a:ea typeface="ＭＳ Ｐゴシック" charset="-128"/>
              </a:rPr>
              <a:t>Enrollment on or after July 1, 2012 – NO subsidized loans for grad/professional students</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Remember that some scholarship/loan programs become “</a:t>
            </a:r>
          </a:p>
          <a:p>
            <a:r>
              <a:rPr lang="en-US" altLang="en-US" dirty="0" smtClean="0">
                <a:latin typeface="Calibri" charset="0"/>
                <a:ea typeface="ＭＳ Ｐゴシック" charset="-128"/>
              </a:rPr>
              <a:t>North Carolina Forgivable Education Loan for Service” for 2012-13.</a:t>
            </a:r>
          </a:p>
          <a:p>
            <a:r>
              <a:rPr lang="en-US" altLang="en-US" dirty="0" smtClean="0">
                <a:latin typeface="Calibri" charset="0"/>
                <a:ea typeface="ＭＳ Ｐゴシック" charset="-128"/>
              </a:rPr>
              <a:t>Suggest people read the details for all programs at CFNC.org – Pay tab</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3C2FA743-D43C-4DC9-A669-B103D21C4960}" type="slidenum">
              <a:rPr lang="en-US" altLang="en-US" smtClean="0">
                <a:latin typeface="Arial" charset="0"/>
              </a:rPr>
              <a:pPr>
                <a:spcBef>
                  <a:spcPct val="0"/>
                </a:spcBef>
              </a:pPr>
              <a:t>17</a:t>
            </a:fld>
            <a:endParaRPr lang="en-US" altLang="en-US" smtClean="0">
              <a:latin typeface="Arial" charset="0"/>
            </a:endParaRPr>
          </a:p>
        </p:txBody>
      </p:sp>
    </p:spTree>
    <p:extLst>
      <p:ext uri="{BB962C8B-B14F-4D97-AF65-F5344CB8AC3E}">
        <p14:creationId xmlns:p14="http://schemas.microsoft.com/office/powerpoint/2010/main" val="3307667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dirty="0" smtClean="0">
                <a:latin typeface="Calibri" charset="0"/>
                <a:ea typeface="ＭＳ Ｐゴシック" charset="-128"/>
              </a:rPr>
              <a:t>Many colleges offer payment plans that allow you to pay the bill over several months instead of at the beginning of each semester.  Check with the college directly about payment plan options.</a:t>
            </a:r>
          </a:p>
          <a:p>
            <a:pPr eaLnBrk="1" hangingPunct="1"/>
            <a:endParaRPr lang="en-US" altLang="en-US" sz="1000" dirty="0" smtClean="0">
              <a:latin typeface="Calibri" charset="0"/>
              <a:ea typeface="ＭＳ Ｐゴシック" charset="-128"/>
            </a:endParaRPr>
          </a:p>
          <a:p>
            <a:pPr eaLnBrk="1" hangingPunct="1"/>
            <a:r>
              <a:rPr lang="en-US" altLang="en-US" sz="1000" dirty="0" smtClean="0">
                <a:latin typeface="Calibri" charset="0"/>
                <a:ea typeface="ＭＳ Ｐゴシック" charset="-128"/>
              </a:rPr>
              <a:t>There are private loans available.  The lender will consider your credit score and ability to repay the loan.  The lender might also consider the type of institution you attend and your major.  INVESTIGATE carefully before signing on the dotted line for a private loan.</a:t>
            </a:r>
          </a:p>
          <a:p>
            <a:pPr eaLnBrk="1" hangingPunct="1"/>
            <a:endParaRPr lang="en-US" altLang="en-US" sz="1000" dirty="0" smtClean="0">
              <a:latin typeface="Calibri" charset="0"/>
              <a:ea typeface="ＭＳ Ｐゴシック" charset="-128"/>
            </a:endParaRPr>
          </a:p>
          <a:p>
            <a:pPr eaLnBrk="1" hangingPunct="1"/>
            <a:r>
              <a:rPr lang="en-US" altLang="en-US" sz="1000" dirty="0" smtClean="0">
                <a:latin typeface="Calibri" charset="0"/>
                <a:ea typeface="ＭＳ Ｐゴシック" charset="-128"/>
              </a:rPr>
              <a:t>Sometimes parents may want to investigate home equity loans or lines of credit or other loan vehicles they might use to meet educational expenses.  You should discuss those with your local banker or financial advisor/planner.</a:t>
            </a:r>
          </a:p>
          <a:p>
            <a:pPr eaLnBrk="1" hangingPunct="1"/>
            <a:endParaRPr lang="en-US" altLang="en-US" sz="1000" dirty="0" smtClean="0">
              <a:latin typeface="Calibri" charset="0"/>
              <a:ea typeface="ＭＳ Ｐゴシック" charset="-128"/>
            </a:endParaRPr>
          </a:p>
          <a:p>
            <a:pPr eaLnBrk="1" hangingPunct="1"/>
            <a:r>
              <a:rPr lang="en-US" altLang="en-US" sz="1000" dirty="0" smtClean="0">
                <a:latin typeface="Calibri" charset="0"/>
                <a:ea typeface="ＭＳ Ｐゴシック" charset="-128"/>
              </a:rPr>
              <a:t>A word of caution.  Financial aid information is available FREE.  You do not have to pay for it.  You should not ever send someone money to apply for a scholarship.  Be cautious about those who offer to help you qualify for financial aid, no matter your income or assets.</a:t>
            </a:r>
          </a:p>
          <a:p>
            <a:pPr eaLnBrk="1" hangingPunct="1"/>
            <a:endParaRPr lang="en-US" altLang="en-US" sz="1000" dirty="0" smtClean="0">
              <a:latin typeface="Calibri" charset="0"/>
              <a:ea typeface="ＭＳ Ｐゴシック" charset="-128"/>
            </a:endParaRPr>
          </a:p>
          <a:p>
            <a:pPr eaLnBrk="1" hangingPunct="1"/>
            <a:r>
              <a:rPr lang="en-US" altLang="en-US" sz="1000" dirty="0" smtClean="0">
                <a:latin typeface="Calibri" charset="0"/>
                <a:ea typeface="ＭＳ Ｐゴシック" charset="-128"/>
              </a:rPr>
              <a:t>CFNC is a participant in a national campaign to remind students and parents to Not Get Hooked by Misleading Financial Aid Offers.</a:t>
            </a:r>
          </a:p>
          <a:p>
            <a:pPr eaLnBrk="1" hangingPunct="1"/>
            <a:endParaRPr lang="en-US" altLang="en-US" sz="1000" dirty="0" smtClean="0">
              <a:latin typeface="Calibri" charset="0"/>
              <a:ea typeface="ＭＳ Ｐゴシック" charset="-128"/>
            </a:endParaRPr>
          </a:p>
          <a:p>
            <a:pPr eaLnBrk="1" hangingPunct="1"/>
            <a:r>
              <a:rPr lang="en-US" altLang="en-US" sz="1000" dirty="0" smtClean="0">
                <a:latin typeface="Calibri" charset="0"/>
                <a:ea typeface="ＭＳ Ｐゴシック" charset="-128"/>
              </a:rPr>
              <a:t>When in doubt, check it out. </a:t>
            </a:r>
          </a:p>
        </p:txBody>
      </p:sp>
    </p:spTree>
    <p:extLst>
      <p:ext uri="{BB962C8B-B14F-4D97-AF65-F5344CB8AC3E}">
        <p14:creationId xmlns:p14="http://schemas.microsoft.com/office/powerpoint/2010/main" val="1712808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When evaluating a financial aid offer, consider total cost of attendance minus gift aid offered.  The remainder has to be covered by the student and family.  How will it be covered?  Parent and student savings?  Current income?  Student borrowing?  Parent borrowing?  Other family members (grandparents, for example)?</a:t>
            </a:r>
          </a:p>
          <a:p>
            <a:pPr eaLnBrk="1" hangingPunct="1"/>
            <a:r>
              <a:rPr lang="en-US" altLang="en-US" dirty="0" smtClean="0">
                <a:latin typeface="Calibri" charset="0"/>
                <a:ea typeface="ＭＳ Ｐゴシック" charset="-128"/>
              </a:rPr>
              <a:t>What does the student have to do to get the same scholarship support in the future?</a:t>
            </a:r>
          </a:p>
          <a:p>
            <a:pPr eaLnBrk="1" hangingPunct="1"/>
            <a:r>
              <a:rPr lang="en-US" altLang="en-US" dirty="0" smtClean="0">
                <a:latin typeface="Calibri" charset="0"/>
                <a:ea typeface="ＭＳ Ｐゴシック" charset="-128"/>
              </a:rPr>
              <a:t>Sometimes institutional grants have renewal requirements – ask.</a:t>
            </a:r>
          </a:p>
          <a:p>
            <a:pPr eaLnBrk="1" hangingPunct="1"/>
            <a:r>
              <a:rPr lang="en-US" altLang="en-US" dirty="0" smtClean="0">
                <a:latin typeface="Calibri" charset="0"/>
                <a:ea typeface="ＭＳ Ｐゴシック" charset="-128"/>
              </a:rPr>
              <a:t>Can a Federal Work Study job help defray personal expenses?</a:t>
            </a:r>
          </a:p>
          <a:p>
            <a:pPr eaLnBrk="1" hangingPunct="1"/>
            <a:r>
              <a:rPr lang="en-US" altLang="en-US" dirty="0" smtClean="0">
                <a:latin typeface="Calibri" charset="0"/>
                <a:ea typeface="ＭＳ Ｐゴシック" charset="-128"/>
              </a:rPr>
              <a:t>If the student doesn’t qualify for Federal Work Study, are there other employment opportunities on campus?</a:t>
            </a:r>
          </a:p>
          <a:p>
            <a:pPr eaLnBrk="1" hangingPunct="1"/>
            <a:r>
              <a:rPr lang="en-US" altLang="en-US" dirty="0" smtClean="0">
                <a:latin typeface="Calibri" charset="0"/>
                <a:ea typeface="ＭＳ Ｐゴシック" charset="-128"/>
              </a:rPr>
              <a:t>Is the amount of loan to be borrowed manageable for EACH year?</a:t>
            </a:r>
          </a:p>
        </p:txBody>
      </p:sp>
    </p:spTree>
    <p:extLst>
      <p:ext uri="{BB962C8B-B14F-4D97-AF65-F5344CB8AC3E}">
        <p14:creationId xmlns:p14="http://schemas.microsoft.com/office/powerpoint/2010/main" val="1769333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charset="0"/>
                <a:ea typeface="ＭＳ Ｐゴシック" charset="-128"/>
              </a:rPr>
              <a:t>Some students will be selected for verification – either by the U.S. Department of Education or your school.  Do not panic.  They’ll ask you for copies of student and parent IRS forms and other documents about family income and circumstances.  Overall, it happens to about 30% of all aid applicants.</a:t>
            </a:r>
          </a:p>
          <a:p>
            <a:pPr eaLnBrk="1" hangingPunct="1"/>
            <a:endParaRPr lang="en-US" altLang="en-US" smtClean="0">
              <a:latin typeface="Calibri" charset="0"/>
              <a:ea typeface="ＭＳ Ｐゴシック" charset="-128"/>
            </a:endParaRPr>
          </a:p>
          <a:p>
            <a:pPr eaLnBrk="1" hangingPunct="1"/>
            <a:r>
              <a:rPr lang="en-US" altLang="en-US" smtClean="0">
                <a:latin typeface="Calibri" charset="0"/>
                <a:ea typeface="ＭＳ Ｐゴシック" charset="-128"/>
              </a:rPr>
              <a:t>If you have special circumstances in your family, contact your campus financial aid office.</a:t>
            </a:r>
          </a:p>
          <a:p>
            <a:pPr eaLnBrk="1" hangingPunct="1"/>
            <a:r>
              <a:rPr lang="en-US" altLang="en-US" smtClean="0">
                <a:latin typeface="Calibri" charset="0"/>
                <a:ea typeface="ＭＳ Ｐゴシック" charset="-128"/>
              </a:rPr>
              <a:t>This is just a list of some examples – it is not exhaustive.  </a:t>
            </a:r>
          </a:p>
          <a:p>
            <a:pPr eaLnBrk="1" hangingPunct="1"/>
            <a:r>
              <a:rPr lang="en-US" altLang="en-US" smtClean="0">
                <a:latin typeface="Calibri" charset="0"/>
                <a:ea typeface="ＭＳ Ｐゴシック" charset="-128"/>
              </a:rPr>
              <a:t>Ask the campus financial aid office if your circumstances or change in circumstances will impact your financial aid office.</a:t>
            </a:r>
          </a:p>
        </p:txBody>
      </p:sp>
    </p:spTree>
    <p:extLst>
      <p:ext uri="{BB962C8B-B14F-4D97-AF65-F5344CB8AC3E}">
        <p14:creationId xmlns:p14="http://schemas.microsoft.com/office/powerpoint/2010/main" val="100521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Financial aid comes in two forms</a:t>
            </a:r>
          </a:p>
          <a:p>
            <a:pPr eaLnBrk="1" hangingPunct="1"/>
            <a:r>
              <a:rPr lang="en-US" altLang="en-US" dirty="0" smtClean="0">
                <a:latin typeface="Calibri" charset="0"/>
                <a:ea typeface="ＭＳ Ｐゴシック" charset="-128"/>
              </a:rPr>
              <a:t>Gift aid and Self Help</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Gift aid is what is commonly referred to as “free money.”</a:t>
            </a:r>
          </a:p>
          <a:p>
            <a:pPr eaLnBrk="1" hangingPunct="1"/>
            <a:r>
              <a:rPr lang="en-US" altLang="en-US" dirty="0" smtClean="0">
                <a:latin typeface="Calibri" charset="0"/>
                <a:ea typeface="ＭＳ Ｐゴシック" charset="-128"/>
              </a:rPr>
              <a:t>Includes grants and scholarships.</a:t>
            </a:r>
          </a:p>
          <a:p>
            <a:pPr eaLnBrk="1" hangingPunct="1"/>
            <a:r>
              <a:rPr lang="en-US" altLang="en-US" dirty="0" smtClean="0">
                <a:latin typeface="Calibri" charset="0"/>
                <a:ea typeface="ＭＳ Ｐゴシック" charset="-128"/>
              </a:rPr>
              <a:t>Scholarships, although they don’t have to be repaid, may have criteria the student has to meet to receive or renew the scholarship assistance.</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Self Help aid is just what is sounds like – you are helping yourself in some way.  </a:t>
            </a:r>
          </a:p>
          <a:p>
            <a:pPr eaLnBrk="1" hangingPunct="1"/>
            <a:r>
              <a:rPr lang="en-US" altLang="en-US" dirty="0" smtClean="0">
                <a:latin typeface="Calibri" charset="0"/>
                <a:ea typeface="ＭＳ Ｐゴシック" charset="-128"/>
              </a:rPr>
              <a:t>Includes student employment through the Federal Work Study program – which we’ll discuss a little later</a:t>
            </a:r>
          </a:p>
          <a:p>
            <a:pPr eaLnBrk="1" hangingPunct="1"/>
            <a:r>
              <a:rPr lang="en-US" altLang="en-US" dirty="0" smtClean="0">
                <a:latin typeface="Calibri" charset="0"/>
                <a:ea typeface="ＭＳ Ｐゴシック" charset="-128"/>
              </a:rPr>
              <a:t>And</a:t>
            </a:r>
          </a:p>
          <a:p>
            <a:pPr eaLnBrk="1" hangingPunct="1"/>
            <a:r>
              <a:rPr lang="en-US" altLang="en-US" dirty="0" smtClean="0">
                <a:latin typeface="Calibri" charset="0"/>
                <a:ea typeface="ＭＳ Ｐゴシック" charset="-128"/>
              </a:rPr>
              <a:t>Educational loans – student and possibly parent borrowing against the student’s future earnings.</a:t>
            </a:r>
          </a:p>
        </p:txBody>
      </p:sp>
    </p:spTree>
    <p:extLst>
      <p:ext uri="{BB962C8B-B14F-4D97-AF65-F5344CB8AC3E}">
        <p14:creationId xmlns:p14="http://schemas.microsoft.com/office/powerpoint/2010/main" val="201986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Calibri" charset="0"/>
                <a:ea typeface="ＭＳ Ｐゴシック" charset="-128"/>
              </a:rPr>
              <a:t>Cost of Attendance includes tuition, fees, room, board, books &amp; supplies, transportation, personal and miscellaneous expenses.</a:t>
            </a:r>
          </a:p>
          <a:p>
            <a:pPr eaLnBrk="1" hangingPunct="1"/>
            <a:r>
              <a:rPr lang="en-US" altLang="en-US" smtClean="0">
                <a:latin typeface="Calibri" charset="0"/>
                <a:ea typeface="ＭＳ Ｐゴシック" charset="-128"/>
              </a:rPr>
              <a:t>The federal financial aid analysis formula attempts to determine the family’s ability to pay for educational expenses.</a:t>
            </a:r>
          </a:p>
        </p:txBody>
      </p:sp>
    </p:spTree>
    <p:extLst>
      <p:ext uri="{BB962C8B-B14F-4D97-AF65-F5344CB8AC3E}">
        <p14:creationId xmlns:p14="http://schemas.microsoft.com/office/powerpoint/2010/main" val="250259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Calibri" charset="0"/>
                <a:ea typeface="ＭＳ Ｐゴシック" charset="-128"/>
              </a:rPr>
              <a:t>The Free Application for Federal Student Aid (FAFSA) is the form you must complete to be considered for all federal student aid – grants, employment, loans.</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Virtually every college requires that you complete the FAFSA.</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Apply on-line at www.fafsa.gov</a:t>
            </a:r>
          </a:p>
          <a:p>
            <a:pPr eaLnBrk="1" hangingPunct="1"/>
            <a:r>
              <a:rPr lang="en-US" altLang="en-US" dirty="0" smtClean="0">
                <a:latin typeface="Calibri" charset="0"/>
                <a:ea typeface="ＭＳ Ｐゴシック" charset="-128"/>
              </a:rPr>
              <a:t>The student and at least one parent whose information is included on the FAFSA must electronically sign the FAFSA using an FSA ID. You can apply for your FSA ID before completing the FAFSA at FSAID.ed.gov</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You should not have to pay to complete the FAFSA.  If you are asked for credit card information, you are on the wrong website.  Be sure it is GOV – for Government – at the end of the address.</a:t>
            </a:r>
          </a:p>
          <a:p>
            <a:pPr eaLnBrk="1" hangingPunct="1"/>
            <a:endParaRPr lang="en-US" altLang="en-US" dirty="0" smtClean="0">
              <a:latin typeface="Calibri" charset="0"/>
              <a:ea typeface="ＭＳ Ｐゴシック" charset="-128"/>
            </a:endParaRPr>
          </a:p>
          <a:p>
            <a:pPr eaLnBrk="1" hangingPunct="1"/>
            <a:r>
              <a:rPr lang="en-US" altLang="en-US" dirty="0" smtClean="0">
                <a:latin typeface="Calibri" charset="0"/>
                <a:ea typeface="ＭＳ Ｐゴシック" charset="-128"/>
              </a:rPr>
              <a:t>You can safely link to the correct web address through CFNC.org – Online Applications tab.</a:t>
            </a:r>
          </a:p>
          <a:p>
            <a:pPr eaLnBrk="1" hangingPunct="1"/>
            <a:endParaRPr lang="en-US" altLang="en-US" dirty="0" smtClean="0">
              <a:latin typeface="Calibri" charset="0"/>
              <a:ea typeface="ＭＳ Ｐゴシック" charset="-128"/>
            </a:endParaRPr>
          </a:p>
        </p:txBody>
      </p:sp>
    </p:spTree>
    <p:extLst>
      <p:ext uri="{BB962C8B-B14F-4D97-AF65-F5344CB8AC3E}">
        <p14:creationId xmlns:p14="http://schemas.microsoft.com/office/powerpoint/2010/main" val="3679924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charset="0"/>
              <a:ea typeface="ＭＳ Ｐゴシック"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74DD4A77-6608-4A61-ABDE-37B14AAA7BC1}" type="slidenum">
              <a:rPr lang="en-US" altLang="en-US" smtClean="0">
                <a:latin typeface="Arial" charset="0"/>
              </a:rPr>
              <a:pPr>
                <a:spcBef>
                  <a:spcPct val="0"/>
                </a:spcBef>
              </a:pPr>
              <a:t>7</a:t>
            </a:fld>
            <a:endParaRPr lang="en-US" altLang="en-US" smtClean="0">
              <a:latin typeface="Arial" charset="0"/>
            </a:endParaRPr>
          </a:p>
        </p:txBody>
      </p:sp>
    </p:spTree>
    <p:extLst>
      <p:ext uri="{BB962C8B-B14F-4D97-AF65-F5344CB8AC3E}">
        <p14:creationId xmlns:p14="http://schemas.microsoft.com/office/powerpoint/2010/main" val="359258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Univers 55" charset="0"/>
                <a:ea typeface="ＭＳ Ｐゴシック" charset="-128"/>
              </a:rPr>
              <a:t>Dependent student answers NO to all of these questions</a:t>
            </a:r>
          </a:p>
          <a:p>
            <a:pPr lvl="1"/>
            <a:r>
              <a:rPr lang="en-US" altLang="en-US" sz="2400" dirty="0" smtClean="0">
                <a:latin typeface="Univers 55" charset="0"/>
                <a:ea typeface="ＭＳ Ｐゴシック" charset="-128"/>
              </a:rPr>
              <a:t>Born before January 1, 1994?</a:t>
            </a:r>
            <a:endParaRPr lang="en-US" altLang="en-US" sz="2400" dirty="0" smtClean="0">
              <a:solidFill>
                <a:srgbClr val="FF0000"/>
              </a:solidFill>
              <a:latin typeface="Univers 55" charset="0"/>
              <a:ea typeface="ＭＳ Ｐゴシック" charset="-128"/>
            </a:endParaRPr>
          </a:p>
          <a:p>
            <a:pPr lvl="1"/>
            <a:r>
              <a:rPr lang="en-US" altLang="en-US" sz="2400" dirty="0" smtClean="0">
                <a:latin typeface="Univers 55" charset="0"/>
                <a:ea typeface="ＭＳ Ｐゴシック" charset="-128"/>
              </a:rPr>
              <a:t>Working on Masters or Doctorate in 2017- 18?</a:t>
            </a:r>
          </a:p>
          <a:p>
            <a:pPr lvl="1"/>
            <a:r>
              <a:rPr lang="en-US" altLang="en-US" sz="2400" dirty="0" smtClean="0">
                <a:latin typeface="Univers 55" charset="0"/>
                <a:ea typeface="ＭＳ Ｐゴシック" charset="-128"/>
              </a:rPr>
              <a:t>Married?</a:t>
            </a:r>
          </a:p>
          <a:p>
            <a:pPr lvl="1"/>
            <a:r>
              <a:rPr lang="en-US" altLang="en-US" sz="2400" dirty="0" smtClean="0">
                <a:latin typeface="Univers 55" charset="0"/>
                <a:ea typeface="ＭＳ Ｐゴシック" charset="-128"/>
              </a:rPr>
              <a:t>Has children or other dependents of his/her own that he/she supports (more than 50%)</a:t>
            </a:r>
          </a:p>
          <a:p>
            <a:pPr lvl="1"/>
            <a:r>
              <a:rPr lang="en-US" altLang="en-US" sz="2400" dirty="0" smtClean="0">
                <a:latin typeface="Univers 55" charset="0"/>
                <a:ea typeface="ＭＳ Ｐゴシック" charset="-128"/>
              </a:rPr>
              <a:t>On active duty in the U.S. Armed Forces?</a:t>
            </a:r>
          </a:p>
          <a:p>
            <a:pPr lvl="1"/>
            <a:r>
              <a:rPr lang="en-US" altLang="en-US" sz="2400" dirty="0" smtClean="0">
                <a:latin typeface="Univers 55" charset="0"/>
                <a:ea typeface="ＭＳ Ｐゴシック" charset="-128"/>
              </a:rPr>
              <a:t>A veteran of the U.S. Armed Forces?</a:t>
            </a:r>
          </a:p>
          <a:p>
            <a:pPr eaLnBrk="1" hangingPunct="1"/>
            <a:r>
              <a:rPr lang="en-US" altLang="en-US" dirty="0" smtClean="0">
                <a:latin typeface="Calibri" charset="0"/>
                <a:ea typeface="ＭＳ Ｐゴシック" charset="-128"/>
              </a:rPr>
              <a:t>Student’s children – student must provide more than 50% of the child’s support.  </a:t>
            </a:r>
          </a:p>
          <a:p>
            <a:pPr eaLnBrk="1" hangingPunct="1"/>
            <a:r>
              <a:rPr lang="en-US" altLang="en-US" dirty="0" smtClean="0">
                <a:latin typeface="Calibri" charset="0"/>
                <a:ea typeface="ＭＳ Ｐゴシック" charset="-128"/>
              </a:rPr>
              <a:t>Support can include income from work, untaxed income and benefits, child support received or paid, health insurance coverage, support in kind, like food, shelter, clothing, etc.</a:t>
            </a:r>
          </a:p>
          <a:p>
            <a:pPr eaLnBrk="1" hangingPunct="1"/>
            <a:r>
              <a:rPr lang="en-US" altLang="en-US" dirty="0" smtClean="0">
                <a:latin typeface="Calibri" charset="0"/>
                <a:ea typeface="ＭＳ Ｐゴシック" charset="-128"/>
              </a:rPr>
              <a:t>In order to include people other than the student’s spouse or children as dependents, the other person has to live with the student and the student has to provide more than 50% of the person’s support</a:t>
            </a:r>
          </a:p>
          <a:p>
            <a:endParaRPr lang="en-US" altLang="en-US" dirty="0" smtClean="0">
              <a:latin typeface="Calibri" charset="0"/>
              <a:ea typeface="ＭＳ Ｐゴシック"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EE634F7-3D49-4CC8-AF7B-4DF8D9B2C90D}" type="slidenum">
              <a:rPr lang="en-US" altLang="en-US" smtClean="0">
                <a:latin typeface="Arial" charset="0"/>
              </a:rPr>
              <a:pPr>
                <a:spcBef>
                  <a:spcPct val="0"/>
                </a:spcBef>
              </a:pPr>
              <a:t>8</a:t>
            </a:fld>
            <a:endParaRPr lang="en-US" altLang="en-US" smtClean="0">
              <a:latin typeface="Arial" charset="0"/>
            </a:endParaRPr>
          </a:p>
        </p:txBody>
      </p:sp>
    </p:spTree>
    <p:extLst>
      <p:ext uri="{BB962C8B-B14F-4D97-AF65-F5344CB8AC3E}">
        <p14:creationId xmlns:p14="http://schemas.microsoft.com/office/powerpoint/2010/main" val="3753365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Calibri" charset="0"/>
              <a:ea typeface="ＭＳ Ｐゴシック"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E4648602-06E9-4E29-8C7F-670721DF0C1A}" type="slidenum">
              <a:rPr lang="en-US" altLang="en-US" smtClean="0">
                <a:latin typeface="Arial" charset="0"/>
              </a:rPr>
              <a:pPr>
                <a:spcBef>
                  <a:spcPct val="0"/>
                </a:spcBef>
              </a:pPr>
              <a:t>9</a:t>
            </a:fld>
            <a:endParaRPr lang="en-US" altLang="en-US" smtClean="0">
              <a:latin typeface="Arial" charset="0"/>
            </a:endParaRPr>
          </a:p>
        </p:txBody>
      </p:sp>
    </p:spTree>
    <p:extLst>
      <p:ext uri="{BB962C8B-B14F-4D97-AF65-F5344CB8AC3E}">
        <p14:creationId xmlns:p14="http://schemas.microsoft.com/office/powerpoint/2010/main" val="101305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400" dirty="0" smtClean="0">
                <a:latin typeface="Calibri" charset="0"/>
                <a:ea typeface="ＭＳ Ｐゴシック" charset="-128"/>
              </a:rPr>
              <a:t>Definition of Parents - Dependent students will be required to include on the FAFSA income and other information from the dependent student’s legal parents (biological or adoptive) regardless of the parents’ marital status or gender,</a:t>
            </a:r>
            <a:r>
              <a:rPr lang="en-US" altLang="en-US" sz="2400" u="sng" dirty="0" smtClean="0">
                <a:latin typeface="Calibri" charset="0"/>
                <a:ea typeface="ＭＳ Ｐゴシック" charset="-128"/>
              </a:rPr>
              <a:t> if those parents live together</a:t>
            </a:r>
            <a:r>
              <a:rPr lang="en-US" altLang="en-US" sz="2400" dirty="0" smtClean="0">
                <a:latin typeface="Calibri" charset="0"/>
                <a:ea typeface="ＭＳ Ｐゴシック" charset="-128"/>
              </a:rPr>
              <a:t>.</a:t>
            </a:r>
            <a:endParaRPr lang="en-US" altLang="en-US" dirty="0" smtClean="0">
              <a:latin typeface="Calibri" charset="0"/>
              <a:ea typeface="ＭＳ Ｐゴシック" charset="-128"/>
            </a:endParaRPr>
          </a:p>
          <a:p>
            <a:r>
              <a:rPr lang="en-US" altLang="en-US" dirty="0" smtClean="0">
                <a:latin typeface="Calibri" charset="0"/>
                <a:ea typeface="ＭＳ Ｐゴシック" charset="-128"/>
              </a:rPr>
              <a:t>•Biological Parents or Same Sex Parents (regardless of state authority related to marriage) should use this response if appropriate </a:t>
            </a:r>
          </a:p>
          <a:p>
            <a:r>
              <a:rPr lang="en-US" altLang="en-US" dirty="0" smtClean="0">
                <a:latin typeface="Calibri" charset="0"/>
                <a:ea typeface="ＭＳ Ｐゴシック" charset="-128"/>
              </a:rPr>
              <a:t>•Smart Logic will modify follow-up questions with gender-neutral identifiers: Parent 1 and Parent 2 instead of mother and father</a:t>
            </a:r>
          </a:p>
          <a:p>
            <a:endParaRPr lang="en-US" altLang="en-US" sz="2400" dirty="0" smtClean="0">
              <a:latin typeface="Calibri" charset="0"/>
              <a:ea typeface="ＭＳ Ｐゴシック" charset="-128"/>
            </a:endParaRPr>
          </a:p>
          <a:p>
            <a:r>
              <a:rPr lang="en-US" altLang="en-US" sz="2400" dirty="0" smtClean="0">
                <a:latin typeface="Calibri" charset="0"/>
                <a:ea typeface="ＭＳ Ｐゴシック" charset="-128"/>
              </a:rPr>
              <a:t>Following the U.S. Supreme Court decision on June 26, 2013 overturning the Federal Defense of Marriage Act, the Department of Education is reviewing the recent Supreme Court decision on DOMA and its impact on the federal student aid programs. They will provide information and guidance on this matter as soon as it is available. </a:t>
            </a:r>
          </a:p>
          <a:p>
            <a:r>
              <a:rPr lang="en-US" altLang="en-US" sz="2400" dirty="0" smtClean="0">
                <a:latin typeface="Calibri" charset="0"/>
                <a:ea typeface="ＭＳ Ｐゴシック" charset="-128"/>
              </a:rPr>
              <a:t>	</a:t>
            </a:r>
          </a:p>
          <a:p>
            <a:endParaRPr lang="en-US" altLang="en-US" sz="2400" dirty="0" smtClean="0">
              <a:latin typeface="Univers 55" charset="0"/>
              <a:ea typeface="ＭＳ Ｐゴシック" charset="-128"/>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DE0455E5-49F3-4D71-8313-5633174261AA}" type="slidenum">
              <a:rPr lang="en-US" altLang="en-US" smtClean="0">
                <a:latin typeface="Arial" charset="0"/>
              </a:rPr>
              <a:pPr>
                <a:spcBef>
                  <a:spcPct val="0"/>
                </a:spcBef>
              </a:pPr>
              <a:t>10</a:t>
            </a:fld>
            <a:endParaRPr lang="en-US" altLang="en-US" smtClean="0">
              <a:latin typeface="Arial" charset="0"/>
            </a:endParaRPr>
          </a:p>
        </p:txBody>
      </p:sp>
    </p:spTree>
    <p:extLst>
      <p:ext uri="{BB962C8B-B14F-4D97-AF65-F5344CB8AC3E}">
        <p14:creationId xmlns:p14="http://schemas.microsoft.com/office/powerpoint/2010/main" val="107536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Calibri" charset="0"/>
                <a:ea typeface="ＭＳ Ｐゴシック" charset="-128"/>
              </a:rPr>
              <a:t>Text of advice FAFSA.gov website gives student in this situation:</a:t>
            </a:r>
          </a:p>
          <a:p>
            <a:r>
              <a:rPr lang="en-US" altLang="en-US" dirty="0" smtClean="0">
                <a:latin typeface="Calibri" charset="0"/>
                <a:ea typeface="ＭＳ Ｐゴシック" charset="-128"/>
              </a:rPr>
              <a:t>Review the following to continue. </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Student has special circumstances:</a:t>
            </a:r>
          </a:p>
          <a:p>
            <a:r>
              <a:rPr lang="en-US" altLang="en-US" dirty="0" smtClean="0">
                <a:latin typeface="Calibri" charset="0"/>
                <a:ea typeface="ＭＳ Ｐゴシック" charset="-128"/>
              </a:rPr>
              <a:t>1.We will allow you to submit your FAFSA without parental information, however your FAFSA will not be considered complete.</a:t>
            </a:r>
          </a:p>
          <a:p>
            <a:r>
              <a:rPr lang="en-US" altLang="en-US" dirty="0" smtClean="0">
                <a:latin typeface="Calibri" charset="0"/>
                <a:ea typeface="ＭＳ Ｐゴシック" charset="-128"/>
              </a:rPr>
              <a:t>2.Because your FAFSA is not considered complete, we will not calculate your Expected Family Contribution (EFC) which is the index used by colleges to determine how much student aid you are eligible to receive.</a:t>
            </a:r>
          </a:p>
          <a:p>
            <a:r>
              <a:rPr lang="en-US" altLang="en-US" dirty="0" smtClean="0">
                <a:latin typeface="Calibri" charset="0"/>
                <a:ea typeface="ＭＳ Ｐゴシック" charset="-128"/>
              </a:rPr>
              <a:t>3.If you are approaching any deadlines for your state, college, or scholarship aid, you may want to contact your financial aid administrator before submitting your FAFSA without parental data.</a:t>
            </a:r>
          </a:p>
          <a:p>
            <a:r>
              <a:rPr lang="en-US" altLang="en-US" dirty="0" smtClean="0">
                <a:latin typeface="Calibri" charset="0"/>
                <a:ea typeface="ＭＳ Ｐゴシック" charset="-128"/>
              </a:rPr>
              <a:t>4.Once you submit your FAFSA without parental data, you must follow up with the financial aid administrator at the college you plan to attend, in order to complete your FAFSA and receive an EFC. Also, note the following: </a:t>
            </a:r>
          </a:p>
          <a:p>
            <a:r>
              <a:rPr lang="en-US" altLang="en-US" dirty="0" smtClean="0">
                <a:latin typeface="Calibri" charset="0"/>
                <a:ea typeface="ＭＳ Ｐゴシック" charset="-128"/>
              </a:rPr>
              <a:t>•Under Federal law, only your financial aid administrator has the authority to decide whether or not you must provide parental information on your FAFSA.</a:t>
            </a:r>
          </a:p>
          <a:p>
            <a:endParaRPr lang="en-US" altLang="en-US" dirty="0" smtClean="0">
              <a:latin typeface="Calibri" charset="0"/>
              <a:ea typeface="ＭＳ Ｐゴシック" charset="-128"/>
            </a:endParaRP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•You will have to provide documentation to verify your situation.  Gather as much written evidence of your situation as you can. Written evidence may include court or law enforcement documents, letters from a clergy member, school counselor or social worker, and/or any other relevant data that explains your special circumstance. </a:t>
            </a:r>
          </a:p>
          <a:p>
            <a:endParaRPr lang="en-US" altLang="en-US" dirty="0" smtClean="0">
              <a:latin typeface="Calibri" charset="0"/>
              <a:ea typeface="ＭＳ Ｐゴシック" charset="-128"/>
            </a:endParaRP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•After reviewing your circumstances carefully, your financial aid administrator will decide if you must provide parental information or if your circumstances allow you to proceed without providing parental data. Your financial aid administrator's decision is final and can not be appealed to Federal Student Aid. </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Student does not have special circumstance, but still is not providing parental information (parents refuse, for example):</a:t>
            </a:r>
          </a:p>
          <a:p>
            <a:r>
              <a:rPr lang="en-US" altLang="en-US" dirty="0" smtClean="0">
                <a:latin typeface="Calibri" charset="0"/>
                <a:ea typeface="ＭＳ Ｐゴシック" charset="-128"/>
              </a:rPr>
              <a:t>Students that do not have a special circumstance and are unable to provide parental information normally do not qualify for federal student aid.</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However, in situations where your parent refuses to provide their information on the FAFSA and refuses to provide you with any financial support, there is an exception that allows a student to submit the FAFSA without parental information and receive an Unsubsidized Stafford Loan only.</a:t>
            </a:r>
          </a:p>
          <a:p>
            <a:endParaRPr lang="en-US" altLang="en-US" dirty="0" smtClean="0">
              <a:latin typeface="Calibri" charset="0"/>
              <a:ea typeface="ＭＳ Ｐゴシック" charset="-128"/>
            </a:endParaRPr>
          </a:p>
          <a:p>
            <a:r>
              <a:rPr lang="en-US" altLang="en-US" dirty="0" smtClean="0">
                <a:latin typeface="Calibri" charset="0"/>
                <a:ea typeface="ＭＳ Ｐゴシック" charset="-128"/>
              </a:rPr>
              <a:t>If you would like to contact the financial aid administrator at your college about receiving only the Unsubsidized Stafford Loan, select "I am submitting my FAFSA to apply for an unsubsidized loan only" and click Next to get additional information.</a:t>
            </a:r>
          </a:p>
          <a:p>
            <a:endParaRPr lang="en-US" altLang="en-US" dirty="0" smtClean="0">
              <a:latin typeface="Calibri" charset="0"/>
              <a:ea typeface="ＭＳ Ｐゴシック" charset="-128"/>
            </a:endParaRPr>
          </a:p>
          <a:p>
            <a:endParaRPr lang="en-US" altLang="en-US" dirty="0" smtClean="0">
              <a:latin typeface="Calibri" charset="0"/>
              <a:ea typeface="ＭＳ Ｐゴシック" charset="-128"/>
            </a:endParaRPr>
          </a:p>
          <a:p>
            <a:endParaRPr lang="en-US" altLang="en-US" dirty="0" smtClean="0">
              <a:latin typeface="Calibri" charset="0"/>
              <a:ea typeface="ＭＳ Ｐゴシック"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F176841B-DEC7-455A-859B-C7A7CCA36BD1}" type="slidenum">
              <a:rPr lang="en-US" altLang="en-US" smtClean="0">
                <a:latin typeface="Arial" charset="0"/>
              </a:rPr>
              <a:pPr>
                <a:spcBef>
                  <a:spcPct val="0"/>
                </a:spcBef>
              </a:pPr>
              <a:t>12</a:t>
            </a:fld>
            <a:endParaRPr lang="en-US" altLang="en-US" smtClean="0">
              <a:latin typeface="Arial" charset="0"/>
            </a:endParaRPr>
          </a:p>
        </p:txBody>
      </p:sp>
    </p:spTree>
    <p:extLst>
      <p:ext uri="{BB962C8B-B14F-4D97-AF65-F5344CB8AC3E}">
        <p14:creationId xmlns:p14="http://schemas.microsoft.com/office/powerpoint/2010/main" val="347543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4C60EC76-4AE7-4DFB-9AC3-F664CD9DD76C}" type="datetimeFigureOut">
              <a:rPr lang="en-US" smtClean="0"/>
              <a:t>5/4/17</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3405D838-A3BB-4214-A310-85C159CF5F23}"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102881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0EC76-4AE7-4DFB-9AC3-F664CD9DD76C}"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11496920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0EC76-4AE7-4DFB-9AC3-F664CD9DD76C}"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37841028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60EC76-4AE7-4DFB-9AC3-F664CD9DD76C}" type="datetimeFigureOut">
              <a:rPr lang="en-US" smtClean="0"/>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2230712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4C60EC76-4AE7-4DFB-9AC3-F664CD9DD76C}" type="datetimeFigureOut">
              <a:rPr lang="en-US" smtClean="0"/>
              <a:t>5/4/17</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3405D838-A3BB-4214-A310-85C159CF5F23}"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8532271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60EC76-4AE7-4DFB-9AC3-F664CD9DD76C}" type="datetimeFigureOut">
              <a:rPr lang="en-US" smtClean="0"/>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19818217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60EC76-4AE7-4DFB-9AC3-F664CD9DD76C}" type="datetimeFigureOut">
              <a:rPr lang="en-US" smtClean="0"/>
              <a:t>5/4/17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65275983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60EC76-4AE7-4DFB-9AC3-F664CD9DD76C}" type="datetimeFigureOut">
              <a:rPr lang="en-US" smtClean="0"/>
              <a:t>5/4/17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40103427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60EC76-4AE7-4DFB-9AC3-F664CD9DD76C}" type="datetimeFigureOut">
              <a:rPr lang="en-US" smtClean="0"/>
              <a:t>5/4/17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5D838-A3BB-4214-A310-85C159CF5F23}" type="slidenum">
              <a:rPr lang="en-US" smtClean="0"/>
              <a:t>‹#›</a:t>
            </a:fld>
            <a:endParaRPr lang="en-US"/>
          </a:p>
        </p:txBody>
      </p:sp>
    </p:spTree>
    <p:extLst>
      <p:ext uri="{BB962C8B-B14F-4D97-AF65-F5344CB8AC3E}">
        <p14:creationId xmlns:p14="http://schemas.microsoft.com/office/powerpoint/2010/main" val="2452705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C60EC76-4AE7-4DFB-9AC3-F664CD9DD76C}" type="datetimeFigureOut">
              <a:rPr lang="en-US" smtClean="0"/>
              <a:t>5/4/17</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405D838-A3BB-4214-A310-85C159CF5F23}"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21924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C60EC76-4AE7-4DFB-9AC3-F664CD9DD76C}" type="datetimeFigureOut">
              <a:rPr lang="en-US" smtClean="0"/>
              <a:t>5/4/17</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3405D838-A3BB-4214-A310-85C159CF5F23}"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12836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4C60EC76-4AE7-4DFB-9AC3-F664CD9DD76C}" type="datetimeFigureOut">
              <a:rPr lang="en-US" smtClean="0"/>
              <a:t>5/4/17</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3405D838-A3BB-4214-A310-85C159CF5F23}"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633207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jpeg"/><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w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Financial Aid</a:t>
            </a:r>
            <a:endParaRPr lang="en-US" dirty="0"/>
          </a:p>
        </p:txBody>
      </p:sp>
      <p:sp>
        <p:nvSpPr>
          <p:cNvPr id="3" name="Subtitle 2"/>
          <p:cNvSpPr>
            <a:spLocks noGrp="1"/>
          </p:cNvSpPr>
          <p:nvPr>
            <p:ph type="subTitle" idx="1"/>
          </p:nvPr>
        </p:nvSpPr>
        <p:spPr>
          <a:xfrm>
            <a:off x="2009930" y="3956280"/>
            <a:ext cx="5123755" cy="1834920"/>
          </a:xfrm>
        </p:spPr>
        <p:txBody>
          <a:bodyPr/>
          <a:lstStyle/>
          <a:p>
            <a:r>
              <a:rPr lang="en-US" dirty="0" smtClean="0"/>
              <a:t>2017-2018</a:t>
            </a:r>
          </a:p>
          <a:p>
            <a:endParaRPr lang="en-US" dirty="0"/>
          </a:p>
          <a:p>
            <a:r>
              <a:rPr lang="en-US" dirty="0" smtClean="0"/>
              <a:t>CARSON TO COLLEGE</a:t>
            </a:r>
          </a:p>
          <a:p>
            <a:r>
              <a:rPr lang="en-US" dirty="0" smtClean="0"/>
              <a:t>MAY 03, 2017</a:t>
            </a:r>
          </a:p>
          <a:p>
            <a:endParaRPr lang="en-US" dirty="0"/>
          </a:p>
          <a:p>
            <a:endParaRPr lang="en-US" dirty="0"/>
          </a:p>
        </p:txBody>
      </p:sp>
    </p:spTree>
    <p:extLst>
      <p:ext uri="{BB962C8B-B14F-4D97-AF65-F5344CB8AC3E}">
        <p14:creationId xmlns:p14="http://schemas.microsoft.com/office/powerpoint/2010/main" val="38549495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a:xfrm>
            <a:off x="685800" y="76200"/>
            <a:ext cx="8229600" cy="2133600"/>
          </a:xfrm>
        </p:spPr>
        <p:txBody>
          <a:bodyPr/>
          <a:lstStyle/>
          <a:p>
            <a:r>
              <a:rPr lang="en-US" altLang="en-US" dirty="0" smtClean="0">
                <a:solidFill>
                  <a:schemeClr val="tx1"/>
                </a:solidFill>
                <a:latin typeface="Univers 55" charset="0"/>
                <a:ea typeface="ＭＳ Ｐゴシック" charset="-128"/>
                <a:cs typeface="Arial" charset="0"/>
              </a:rPr>
              <a:t>Who are the parents?</a:t>
            </a:r>
          </a:p>
        </p:txBody>
      </p:sp>
      <p:sp>
        <p:nvSpPr>
          <p:cNvPr id="13315" name="Content Placeholder 2"/>
          <p:cNvSpPr>
            <a:spLocks noGrp="1"/>
          </p:cNvSpPr>
          <p:nvPr>
            <p:ph idx="1"/>
          </p:nvPr>
        </p:nvSpPr>
        <p:spPr>
          <a:xfrm>
            <a:off x="685800" y="1636713"/>
            <a:ext cx="7924800" cy="4906962"/>
          </a:xfrm>
        </p:spPr>
        <p:txBody>
          <a:bodyPr>
            <a:normAutofit/>
          </a:bodyPr>
          <a:lstStyle/>
          <a:p>
            <a:r>
              <a:rPr lang="en-US" altLang="en-US" dirty="0" smtClean="0">
                <a:latin typeface="Univers 55" charset="0"/>
                <a:ea typeface="ＭＳ Ｐゴシック" charset="-128"/>
                <a:cs typeface="Arial" charset="0"/>
              </a:rPr>
              <a:t>Biological or adoptive parents married to each other – student lives with both parents</a:t>
            </a:r>
          </a:p>
          <a:p>
            <a:r>
              <a:rPr lang="en-US" altLang="en-US" dirty="0" smtClean="0">
                <a:latin typeface="Univers 55" charset="0"/>
                <a:ea typeface="ＭＳ Ｐゴシック" charset="-128"/>
                <a:cs typeface="Arial" charset="0"/>
              </a:rPr>
              <a:t>Biological or adoptive parents who are not married to each other and are living together</a:t>
            </a:r>
          </a:p>
          <a:p>
            <a:r>
              <a:rPr lang="en-US" altLang="en-US" dirty="0" smtClean="0">
                <a:latin typeface="Univers 55" charset="0"/>
                <a:ea typeface="ＭＳ Ｐゴシック" charset="-128"/>
                <a:cs typeface="Arial" charset="0"/>
              </a:rPr>
              <a:t>A single parent who is widowed or never married </a:t>
            </a:r>
          </a:p>
          <a:p>
            <a:r>
              <a:rPr lang="en-US" altLang="en-US" dirty="0" smtClean="0">
                <a:latin typeface="Univers 55" charset="0"/>
                <a:ea typeface="ＭＳ Ｐゴシック" charset="-128"/>
                <a:cs typeface="Arial" charset="0"/>
              </a:rPr>
              <a:t>Separated/Divorced parents not living together – list the parent with whom the student lived most often – include stepparent information if the parent has remarried</a:t>
            </a:r>
          </a:p>
          <a:p>
            <a:r>
              <a:rPr lang="en-US" altLang="en-US" dirty="0" smtClean="0">
                <a:latin typeface="Univers 55" charset="0"/>
                <a:ea typeface="ＭＳ Ｐゴシック" charset="-128"/>
                <a:cs typeface="Arial" charset="0"/>
              </a:rPr>
              <a:t>Always include stepparent if a parent has remarried</a:t>
            </a:r>
          </a:p>
        </p:txBody>
      </p:sp>
      <p:pic>
        <p:nvPicPr>
          <p:cNvPr id="13316" name="Picture 4" descr="C:\Users\rstelma\AppData\Local\Microsoft\Windows\Temporary Internet Files\Content.IE5\FYFUZIP2\MP9004223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5105400"/>
            <a:ext cx="2895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C:\Users\rstelma\AppData\Local\Microsoft\Windows\Temporary Internet Files\Content.IE5\DOFZYR0F\MP90042762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1" y="323057"/>
            <a:ext cx="1348266" cy="131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C:\Users\rstelma\AppData\Local\Microsoft\Windows\Temporary Internet Files\Content.IE5\11PXL1BA\MP90044284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0424" y="609601"/>
            <a:ext cx="18319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C:\Users\rstelma\AppData\Local\Microsoft\Windows\Temporary Internet Files\Content.IE5\11PXL1BA\MP90044252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9996" y="5181600"/>
            <a:ext cx="2873004" cy="140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87394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p:cNvSpPr>
          <p:nvPr>
            <p:ph type="ctrTitle"/>
          </p:nvPr>
        </p:nvSpPr>
        <p:spPr>
          <a:xfrm>
            <a:off x="685800" y="990600"/>
            <a:ext cx="7772400" cy="838200"/>
          </a:xfrm>
        </p:spPr>
        <p:txBody>
          <a:bodyPr/>
          <a:lstStyle/>
          <a:p>
            <a:r>
              <a:rPr lang="en-US" altLang="en-US" sz="5400" dirty="0" smtClean="0">
                <a:solidFill>
                  <a:schemeClr val="bg1"/>
                </a:solidFill>
                <a:latin typeface="Univers 55" charset="0"/>
                <a:ea typeface="ＭＳ Ｐゴシック" charset="-128"/>
                <a:cs typeface="Arial" charset="0"/>
              </a:rPr>
              <a:t>Household</a:t>
            </a:r>
            <a:r>
              <a:rPr lang="en-US" altLang="en-US" dirty="0" smtClean="0">
                <a:solidFill>
                  <a:schemeClr val="bg1"/>
                </a:solidFill>
                <a:latin typeface="Univers 55" charset="0"/>
                <a:ea typeface="ＭＳ Ｐゴシック" charset="-128"/>
                <a:cs typeface="Arial" charset="0"/>
              </a:rPr>
              <a:t> Size</a:t>
            </a:r>
          </a:p>
        </p:txBody>
      </p:sp>
      <p:sp>
        <p:nvSpPr>
          <p:cNvPr id="13315" name="Rectangle 3"/>
          <p:cNvSpPr>
            <a:spLocks noGrp="1"/>
          </p:cNvSpPr>
          <p:nvPr>
            <p:ph type="subTitle" idx="1"/>
          </p:nvPr>
        </p:nvSpPr>
        <p:spPr>
          <a:xfrm>
            <a:off x="990600" y="1828800"/>
            <a:ext cx="6934200" cy="4572000"/>
          </a:xfrm>
        </p:spPr>
        <p:txBody>
          <a:bodyPr>
            <a:normAutofit fontScale="92500" lnSpcReduction="10000"/>
          </a:bodyPr>
          <a:lstStyle/>
          <a:p>
            <a:pPr algn="l">
              <a:defRPr/>
            </a:pPr>
            <a:r>
              <a:rPr lang="en-US" dirty="0" smtClean="0">
                <a:solidFill>
                  <a:schemeClr val="tx1"/>
                </a:solidFill>
                <a:latin typeface="Univers 55" charset="0"/>
                <a:ea typeface="ＭＳ Ｐゴシック" charset="-128"/>
                <a:cs typeface="Univers 55" charset="0"/>
              </a:rPr>
              <a:t>Who is included in the household?</a:t>
            </a:r>
          </a:p>
          <a:p>
            <a:pPr marL="800100" lvl="1" indent="-342900" algn="l">
              <a:buFont typeface="Arial" pitchFamily="34" charset="0"/>
              <a:buChar char="•"/>
              <a:defRPr/>
            </a:pPr>
            <a:r>
              <a:rPr lang="en-US" sz="2400" dirty="0" smtClean="0">
                <a:solidFill>
                  <a:schemeClr val="tx1"/>
                </a:solidFill>
                <a:latin typeface="Univers 55" charset="0"/>
                <a:ea typeface="ＭＳ Ｐゴシック" charset="-128"/>
                <a:cs typeface="Univers 55" charset="0"/>
              </a:rPr>
              <a:t>Student</a:t>
            </a:r>
          </a:p>
          <a:p>
            <a:pPr marL="800100" lvl="1" indent="-342900" algn="l">
              <a:buFont typeface="Arial" pitchFamily="34" charset="0"/>
              <a:buChar char="•"/>
              <a:defRPr/>
            </a:pPr>
            <a:r>
              <a:rPr lang="en-US" sz="2400" dirty="0" smtClean="0">
                <a:solidFill>
                  <a:schemeClr val="tx1"/>
                </a:solidFill>
                <a:latin typeface="Univers 55" charset="0"/>
                <a:ea typeface="ＭＳ Ｐゴシック" charset="-128"/>
                <a:cs typeface="Univers 55" charset="0"/>
              </a:rPr>
              <a:t>Student’s parent(s)</a:t>
            </a:r>
          </a:p>
          <a:p>
            <a:pPr marL="800100" lvl="1" indent="-342900" algn="l">
              <a:buFont typeface="Arial" pitchFamily="34" charset="0"/>
              <a:buChar char="•"/>
              <a:defRPr/>
            </a:pPr>
            <a:r>
              <a:rPr lang="en-US" sz="2400" dirty="0" smtClean="0">
                <a:solidFill>
                  <a:schemeClr val="tx1"/>
                </a:solidFill>
                <a:latin typeface="Univers 55" charset="0"/>
                <a:ea typeface="ＭＳ Ｐゴシック" charset="-128"/>
                <a:cs typeface="Univers 55" charset="0"/>
              </a:rPr>
              <a:t>Parent(s)’ other children if they receive more than half of their support from the parent(s) from July 1, 2017 through June 30, 2018 or would be considered “dependent” if they filed a FAFSA</a:t>
            </a:r>
          </a:p>
          <a:p>
            <a:pPr marL="800100" lvl="1" indent="-342900" algn="l">
              <a:buFont typeface="Arial" pitchFamily="34" charset="0"/>
              <a:buChar char="•"/>
              <a:defRPr/>
            </a:pPr>
            <a:r>
              <a:rPr lang="en-US" sz="2400" dirty="0" smtClean="0">
                <a:solidFill>
                  <a:schemeClr val="tx1"/>
                </a:solidFill>
                <a:latin typeface="Univers 55" charset="0"/>
                <a:ea typeface="ＭＳ Ｐゴシック" charset="-128"/>
                <a:cs typeface="Univers 55" charset="0"/>
              </a:rPr>
              <a:t>Other people who now live with the parent(s) and who will receive more than half of their support from the parent(s) and will continue to receive that support between July 1, 2017 and June 30, 2018</a:t>
            </a:r>
          </a:p>
          <a:p>
            <a:pPr lvl="1" algn="l">
              <a:defRPr/>
            </a:pPr>
            <a:r>
              <a:rPr lang="en-US" sz="2400" dirty="0">
                <a:solidFill>
                  <a:schemeClr val="tx1"/>
                </a:solidFill>
                <a:latin typeface="Univers 55" charset="0"/>
                <a:ea typeface="ＭＳ Ｐゴシック" charset="-128"/>
                <a:cs typeface="Univers 55" charset="0"/>
              </a:rPr>
              <a:t>	</a:t>
            </a:r>
            <a:endParaRPr lang="en-US" sz="2400" dirty="0" smtClean="0">
              <a:solidFill>
                <a:schemeClr val="tx1"/>
              </a:solidFill>
              <a:latin typeface="Univers 55" charset="0"/>
              <a:ea typeface="ＭＳ Ｐゴシック" charset="-128"/>
              <a:cs typeface="Univers 55" charset="0"/>
            </a:endParaRPr>
          </a:p>
        </p:txBody>
      </p:sp>
    </p:spTree>
    <p:extLst>
      <p:ext uri="{BB962C8B-B14F-4D97-AF65-F5344CB8AC3E}">
        <p14:creationId xmlns:p14="http://schemas.microsoft.com/office/powerpoint/2010/main" val="40550076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381000"/>
            <a:ext cx="8229600" cy="1230313"/>
          </a:xfrm>
        </p:spPr>
        <p:txBody>
          <a:bodyPr/>
          <a:lstStyle/>
          <a:p>
            <a:r>
              <a:rPr lang="en-US" altLang="en-US" dirty="0" smtClean="0">
                <a:latin typeface="Univers 55" charset="0"/>
                <a:ea typeface="ＭＳ Ｐゴシック" charset="-128"/>
                <a:cs typeface="Arial" charset="0"/>
              </a:rPr>
              <a:t>Special Circumstances</a:t>
            </a:r>
          </a:p>
        </p:txBody>
      </p:sp>
      <p:sp>
        <p:nvSpPr>
          <p:cNvPr id="15363" name="Content Placeholder 2"/>
          <p:cNvSpPr>
            <a:spLocks noGrp="1"/>
          </p:cNvSpPr>
          <p:nvPr>
            <p:ph idx="1"/>
          </p:nvPr>
        </p:nvSpPr>
        <p:spPr>
          <a:xfrm>
            <a:off x="762000" y="1524000"/>
            <a:ext cx="7696200" cy="4754563"/>
          </a:xfrm>
        </p:spPr>
        <p:txBody>
          <a:bodyPr/>
          <a:lstStyle/>
          <a:p>
            <a:r>
              <a:rPr lang="en-US" altLang="en-US" dirty="0" smtClean="0">
                <a:latin typeface="Univers 55" charset="0"/>
                <a:ea typeface="ＭＳ Ｐゴシック" charset="-128"/>
                <a:cs typeface="Arial" charset="0"/>
              </a:rPr>
              <a:t>Unable to provide parental information</a:t>
            </a:r>
          </a:p>
          <a:p>
            <a:r>
              <a:rPr lang="en-US" altLang="en-US" dirty="0" smtClean="0">
                <a:latin typeface="Univers 55" charset="0"/>
                <a:ea typeface="ＭＳ Ｐゴシック" charset="-128"/>
                <a:cs typeface="Arial" charset="0"/>
              </a:rPr>
              <a:t>Examples of special circumstances</a:t>
            </a:r>
          </a:p>
          <a:p>
            <a:r>
              <a:rPr lang="en-US" altLang="en-US" dirty="0" smtClean="0">
                <a:latin typeface="Univers 55" charset="0"/>
                <a:ea typeface="ＭＳ Ｐゴシック" charset="-128"/>
                <a:cs typeface="Arial" charset="0"/>
              </a:rPr>
              <a:t>Student is instructed to complete the FAFSA with his/her financial information – submit it without parental information – and then to contact the Campus Financial Aid Office for further instruction</a:t>
            </a: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657600"/>
            <a:ext cx="380911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2943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304800"/>
            <a:ext cx="8229600" cy="1524000"/>
          </a:xfrm>
        </p:spPr>
        <p:txBody>
          <a:bodyPr/>
          <a:lstStyle/>
          <a:p>
            <a:r>
              <a:rPr lang="en-US" altLang="en-US" dirty="0" smtClean="0">
                <a:latin typeface="Univers 55" charset="0"/>
                <a:ea typeface="ＭＳ Ｐゴシック" charset="-128"/>
                <a:cs typeface="Arial" charset="0"/>
              </a:rPr>
              <a:t>Parent and Student FAFSA Information</a:t>
            </a:r>
          </a:p>
        </p:txBody>
      </p:sp>
      <p:sp>
        <p:nvSpPr>
          <p:cNvPr id="16387" name="Content Placeholder 2"/>
          <p:cNvSpPr>
            <a:spLocks noGrp="1"/>
          </p:cNvSpPr>
          <p:nvPr>
            <p:ph idx="1"/>
          </p:nvPr>
        </p:nvSpPr>
        <p:spPr>
          <a:xfrm>
            <a:off x="685800" y="1905000"/>
            <a:ext cx="8229600" cy="4525963"/>
          </a:xfrm>
        </p:spPr>
        <p:txBody>
          <a:bodyPr>
            <a:normAutofit/>
          </a:bodyPr>
          <a:lstStyle/>
          <a:p>
            <a:r>
              <a:rPr lang="en-US" altLang="en-US" dirty="0" smtClean="0">
                <a:latin typeface="Univers 55" charset="0"/>
                <a:ea typeface="ＭＳ Ｐゴシック" charset="-128"/>
                <a:cs typeface="Arial" charset="0"/>
              </a:rPr>
              <a:t>Student’s Adjusted Gross Income, earnings from work, tax liability - from IRS form</a:t>
            </a:r>
          </a:p>
          <a:p>
            <a:r>
              <a:rPr lang="en-US" altLang="en-US" dirty="0" smtClean="0">
                <a:latin typeface="Univers 55" charset="0"/>
                <a:ea typeface="ＭＳ Ｐゴシック" charset="-128"/>
                <a:cs typeface="Arial" charset="0"/>
              </a:rPr>
              <a:t>Untaxed Income</a:t>
            </a:r>
          </a:p>
          <a:p>
            <a:r>
              <a:rPr lang="en-US" altLang="en-US" dirty="0" smtClean="0">
                <a:latin typeface="Univers 55" charset="0"/>
                <a:ea typeface="ＭＳ Ｐゴシック" charset="-128"/>
                <a:cs typeface="Arial" charset="0"/>
              </a:rPr>
              <a:t>Other financial information</a:t>
            </a:r>
          </a:p>
          <a:p>
            <a:r>
              <a:rPr lang="en-US" altLang="en-US" dirty="0" smtClean="0">
                <a:latin typeface="Univers 55" charset="0"/>
                <a:ea typeface="ＭＳ Ｐゴシック" charset="-128"/>
                <a:cs typeface="Arial" charset="0"/>
              </a:rPr>
              <a:t>Asset Information – including</a:t>
            </a:r>
          </a:p>
          <a:p>
            <a:pPr lvl="1"/>
            <a:r>
              <a:rPr lang="en-US" altLang="en-US" sz="2400" dirty="0" smtClean="0">
                <a:latin typeface="Univers 55" charset="0"/>
                <a:ea typeface="ＭＳ Ｐゴシック" charset="-128"/>
                <a:cs typeface="Arial" charset="0"/>
              </a:rPr>
              <a:t>Cash, savings, checking accounts</a:t>
            </a:r>
          </a:p>
          <a:p>
            <a:pPr lvl="1"/>
            <a:r>
              <a:rPr lang="en-US" altLang="en-US" sz="2400" dirty="0" smtClean="0">
                <a:latin typeface="Univers 55" charset="0"/>
                <a:ea typeface="ＭＳ Ｐゴシック" charset="-128"/>
                <a:cs typeface="Arial" charset="0"/>
              </a:rPr>
              <a:t>Other real estate and investments</a:t>
            </a:r>
          </a:p>
          <a:p>
            <a:pPr lvl="1"/>
            <a:r>
              <a:rPr lang="en-US" altLang="en-US" sz="2400" dirty="0" smtClean="0">
                <a:latin typeface="Univers 55" charset="0"/>
                <a:ea typeface="ＭＳ Ｐゴシック" charset="-128"/>
                <a:cs typeface="Arial" charset="0"/>
              </a:rPr>
              <a:t>Business (Small family business – not reported)</a:t>
            </a:r>
          </a:p>
          <a:p>
            <a:pPr lvl="1"/>
            <a:r>
              <a:rPr lang="en-US" altLang="en-US" sz="2400" dirty="0" smtClean="0">
                <a:latin typeface="Univers 55" charset="0"/>
                <a:ea typeface="ＭＳ Ｐゴシック" charset="-128"/>
                <a:cs typeface="Arial" charset="0"/>
              </a:rPr>
              <a:t>Investment Farm (Family farm – not reported)</a:t>
            </a:r>
          </a:p>
        </p:txBody>
      </p:sp>
    </p:spTree>
    <p:extLst>
      <p:ext uri="{BB962C8B-B14F-4D97-AF65-F5344CB8AC3E}">
        <p14:creationId xmlns:p14="http://schemas.microsoft.com/office/powerpoint/2010/main" val="2081149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p:cNvSpPr>
          <p:nvPr>
            <p:ph type="subTitle" idx="1"/>
          </p:nvPr>
        </p:nvSpPr>
        <p:spPr>
          <a:xfrm>
            <a:off x="685800" y="1143000"/>
            <a:ext cx="7391400" cy="4191000"/>
          </a:xfrm>
        </p:spPr>
        <p:txBody>
          <a:bodyPr>
            <a:normAutofit/>
          </a:bodyPr>
          <a:lstStyle/>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Student Aid Report</a:t>
            </a:r>
          </a:p>
          <a:p>
            <a:pPr marL="800100" lvl="1" indent="-342900" algn="l">
              <a:buFont typeface="Symbol" pitchFamily="18" charset="2"/>
              <a:buChar char="-"/>
            </a:pPr>
            <a:r>
              <a:rPr lang="en-US" altLang="en-US" sz="2400" dirty="0" smtClean="0">
                <a:solidFill>
                  <a:schemeClr val="tx1"/>
                </a:solidFill>
                <a:latin typeface="Univers 55" charset="0"/>
                <a:ea typeface="ＭＳ Ｐゴシック" charset="-128"/>
                <a:cs typeface="Arial" charset="0"/>
              </a:rPr>
              <a:t>FAFSA Results</a:t>
            </a:r>
          </a:p>
          <a:p>
            <a:pPr marL="800100" lvl="1" indent="-342900" algn="l">
              <a:buFont typeface="Symbol" pitchFamily="18" charset="2"/>
              <a:buChar char="-"/>
            </a:pPr>
            <a:r>
              <a:rPr lang="en-US" altLang="en-US" sz="2400" dirty="0" smtClean="0">
                <a:solidFill>
                  <a:schemeClr val="tx1"/>
                </a:solidFill>
                <a:latin typeface="Univers 55" charset="0"/>
                <a:ea typeface="ＭＳ Ｐゴシック" charset="-128"/>
                <a:cs typeface="Arial" charset="0"/>
              </a:rPr>
              <a:t>An estimate of the Pell Grant and Federal Direct Loan eligibility</a:t>
            </a:r>
          </a:p>
          <a:p>
            <a:pPr marL="800100" lvl="1" indent="-342900" algn="l">
              <a:buFont typeface="Symbol" pitchFamily="18" charset="2"/>
              <a:buChar char="-"/>
            </a:pPr>
            <a:r>
              <a:rPr lang="en-US" altLang="en-US" sz="2400" dirty="0" smtClean="0">
                <a:solidFill>
                  <a:schemeClr val="tx1"/>
                </a:solidFill>
                <a:latin typeface="Univers 55" charset="0"/>
                <a:ea typeface="ＭＳ Ｐゴシック" charset="-128"/>
                <a:cs typeface="Arial" charset="0"/>
              </a:rPr>
              <a:t>Links to College Navigator for detailed information about the institutions selected:</a:t>
            </a:r>
          </a:p>
          <a:p>
            <a:pPr marL="1257300" lvl="2" indent="-342900" algn="l">
              <a:buFont typeface="Wingdings" pitchFamily="2" charset="2"/>
              <a:buChar char="ü"/>
            </a:pPr>
            <a:r>
              <a:rPr lang="en-US" altLang="en-US" sz="2400" dirty="0" smtClean="0">
                <a:solidFill>
                  <a:schemeClr val="tx1"/>
                </a:solidFill>
                <a:latin typeface="Univers 55" charset="0"/>
                <a:ea typeface="ＭＳ Ｐゴシック" charset="-128"/>
                <a:cs typeface="Arial" charset="0"/>
              </a:rPr>
              <a:t>Graduation, retention and transfer-out rates</a:t>
            </a:r>
          </a:p>
          <a:p>
            <a:pPr marL="1257300" lvl="2" indent="-342900" algn="l">
              <a:buFont typeface="Wingdings" pitchFamily="2" charset="2"/>
              <a:buChar char="ü"/>
            </a:pPr>
            <a:r>
              <a:rPr lang="en-US" altLang="en-US" sz="2400" dirty="0" smtClean="0">
                <a:solidFill>
                  <a:schemeClr val="tx1"/>
                </a:solidFill>
                <a:latin typeface="Univers 55" charset="0"/>
                <a:ea typeface="ＭＳ Ｐゴシック" charset="-128"/>
                <a:cs typeface="Arial" charset="0"/>
              </a:rPr>
              <a:t>Tuition and fees</a:t>
            </a:r>
          </a:p>
          <a:p>
            <a:pPr marL="1257300" lvl="2" indent="-342900" algn="l">
              <a:buFont typeface="Wingdings" pitchFamily="2" charset="2"/>
              <a:buChar char="ü"/>
            </a:pPr>
            <a:r>
              <a:rPr lang="en-US" altLang="en-US" sz="2400" dirty="0" smtClean="0">
                <a:solidFill>
                  <a:schemeClr val="tx1"/>
                </a:solidFill>
                <a:latin typeface="Univers 55" charset="0"/>
                <a:ea typeface="ＭＳ Ｐゴシック" charset="-128"/>
                <a:cs typeface="Arial" charset="0"/>
              </a:rPr>
              <a:t>Institution type</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Campus financial aid office gets a copy of your Student Aid Report </a:t>
            </a:r>
          </a:p>
        </p:txBody>
      </p:sp>
    </p:spTree>
    <p:extLst>
      <p:ext uri="{BB962C8B-B14F-4D97-AF65-F5344CB8AC3E}">
        <p14:creationId xmlns:p14="http://schemas.microsoft.com/office/powerpoint/2010/main" val="16351648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Rectangle 2"/>
          <p:cNvSpPr>
            <a:spLocks noGrp="1"/>
          </p:cNvSpPr>
          <p:nvPr>
            <p:ph type="ctrTitle"/>
          </p:nvPr>
        </p:nvSpPr>
        <p:spPr>
          <a:xfrm>
            <a:off x="685800" y="762000"/>
            <a:ext cx="8229600" cy="2133600"/>
          </a:xfrm>
        </p:spPr>
        <p:txBody>
          <a:bodyPr/>
          <a:lstStyle/>
          <a:p>
            <a:r>
              <a:rPr lang="en-US" altLang="en-US" dirty="0" smtClean="0">
                <a:solidFill>
                  <a:schemeClr val="bg1"/>
                </a:solidFill>
                <a:latin typeface="Univers 55" charset="0"/>
                <a:ea typeface="ＭＳ Ｐゴシック" charset="-128"/>
                <a:cs typeface="Arial" charset="0"/>
              </a:rPr>
              <a:t>Application Process</a:t>
            </a:r>
          </a:p>
        </p:txBody>
      </p:sp>
      <p:sp>
        <p:nvSpPr>
          <p:cNvPr id="18435" name="Rectangle 3"/>
          <p:cNvSpPr>
            <a:spLocks noGrp="1"/>
          </p:cNvSpPr>
          <p:nvPr>
            <p:ph type="subTitle" idx="1"/>
          </p:nvPr>
        </p:nvSpPr>
        <p:spPr>
          <a:xfrm>
            <a:off x="762000" y="2895600"/>
            <a:ext cx="7848600" cy="3276600"/>
          </a:xfrm>
        </p:spPr>
        <p:txBody>
          <a:bodyPr>
            <a:normAutofit fontScale="77500" lnSpcReduction="20000"/>
          </a:bodyPr>
          <a:lstStyle/>
          <a:p>
            <a:pPr marL="342900" indent="-342900" algn="l">
              <a:buFont typeface="Arial" pitchFamily="34" charset="0"/>
              <a:buChar char="•"/>
              <a:defRPr/>
            </a:pPr>
            <a:r>
              <a:rPr lang="en-US" sz="3700" dirty="0" smtClean="0">
                <a:solidFill>
                  <a:schemeClr val="tx1"/>
                </a:solidFill>
                <a:latin typeface="Univers 55" pitchFamily="74" charset="0"/>
                <a:ea typeface="ＭＳ Ｐゴシック" pitchFamily="-112" charset="-128"/>
                <a:cs typeface="Univers 55" pitchFamily="74" charset="0"/>
              </a:rPr>
              <a:t>Apply Early </a:t>
            </a:r>
          </a:p>
          <a:p>
            <a:pPr marL="342900" indent="-342900" algn="l">
              <a:buFont typeface="Arial" pitchFamily="34" charset="0"/>
              <a:buChar char="•"/>
              <a:defRPr/>
            </a:pPr>
            <a:r>
              <a:rPr lang="en-US" sz="3700" dirty="0" smtClean="0">
                <a:solidFill>
                  <a:schemeClr val="tx1"/>
                </a:solidFill>
                <a:latin typeface="Univers 55" pitchFamily="74" charset="0"/>
                <a:ea typeface="ＭＳ Ｐゴシック" pitchFamily="-112" charset="-128"/>
                <a:cs typeface="Univers 55" pitchFamily="74" charset="0"/>
              </a:rPr>
              <a:t>Meet your college’s deadlines</a:t>
            </a:r>
          </a:p>
          <a:p>
            <a:pPr marL="342900" indent="-342900" algn="l">
              <a:buFont typeface="Arial" pitchFamily="34" charset="0"/>
              <a:buChar char="•"/>
              <a:defRPr/>
            </a:pPr>
            <a:r>
              <a:rPr lang="en-US" sz="3700" dirty="0" smtClean="0">
                <a:solidFill>
                  <a:schemeClr val="tx1"/>
                </a:solidFill>
                <a:latin typeface="Univers 55" pitchFamily="74" charset="0"/>
                <a:ea typeface="ＭＳ Ｐゴシック" pitchFamily="-112" charset="-128"/>
                <a:cs typeface="Univers 55" pitchFamily="74" charset="0"/>
              </a:rPr>
              <a:t>Do not wait until you are admitted</a:t>
            </a:r>
          </a:p>
          <a:p>
            <a:pPr marL="342900" indent="-342900" algn="l">
              <a:buFont typeface="Arial" pitchFamily="34" charset="0"/>
              <a:buChar char="•"/>
              <a:defRPr/>
            </a:pPr>
            <a:r>
              <a:rPr lang="en-US" sz="3700" dirty="0" smtClean="0">
                <a:solidFill>
                  <a:schemeClr val="tx1"/>
                </a:solidFill>
                <a:latin typeface="Univers 55" pitchFamily="74" charset="0"/>
                <a:ea typeface="ＭＳ Ｐゴシック" pitchFamily="-112" charset="-128"/>
                <a:cs typeface="Univers 55" pitchFamily="74" charset="0"/>
              </a:rPr>
              <a:t>Complete all questions accurately</a:t>
            </a:r>
          </a:p>
          <a:p>
            <a:pPr marL="342900" indent="-342900" algn="l">
              <a:buFont typeface="Arial" pitchFamily="34" charset="0"/>
              <a:buChar char="•"/>
              <a:defRPr/>
            </a:pPr>
            <a:r>
              <a:rPr lang="en-US" sz="3700" dirty="0" smtClean="0">
                <a:solidFill>
                  <a:schemeClr val="tx1"/>
                </a:solidFill>
                <a:latin typeface="Univers 55" pitchFamily="74" charset="0"/>
                <a:ea typeface="ＭＳ Ｐゴシック" pitchFamily="-112" charset="-128"/>
                <a:cs typeface="Univers 55" pitchFamily="74" charset="0"/>
              </a:rPr>
              <a:t>Save FAFSA answers for your own records </a:t>
            </a:r>
          </a:p>
          <a:p>
            <a:pPr marL="342900" indent="-342900" algn="l">
              <a:buFont typeface="Arial" pitchFamily="34" charset="0"/>
              <a:buChar char="•"/>
              <a:defRPr/>
            </a:pPr>
            <a:r>
              <a:rPr lang="en-US" sz="3700" dirty="0" smtClean="0">
                <a:solidFill>
                  <a:schemeClr val="tx1"/>
                </a:solidFill>
                <a:latin typeface="Univers 55" pitchFamily="74" charset="0"/>
                <a:ea typeface="ＭＳ Ｐゴシック" pitchFamily="-112" charset="-128"/>
                <a:cs typeface="Univers 55" pitchFamily="74" charset="0"/>
              </a:rPr>
              <a:t>Save your Confirmation Page for your own records</a:t>
            </a:r>
          </a:p>
          <a:p>
            <a:pPr>
              <a:defRPr/>
            </a:pPr>
            <a:r>
              <a:rPr lang="en-US" dirty="0" smtClean="0">
                <a:latin typeface="Univers 55" pitchFamily="74" charset="0"/>
                <a:ea typeface="ＭＳ Ｐゴシック" pitchFamily="-112" charset="-128"/>
                <a:cs typeface="Univers 55" pitchFamily="74" charset="0"/>
              </a:rPr>
              <a:t> </a:t>
            </a:r>
          </a:p>
        </p:txBody>
      </p:sp>
    </p:spTree>
    <p:extLst>
      <p:ext uri="{BB962C8B-B14F-4D97-AF65-F5344CB8AC3E}">
        <p14:creationId xmlns:p14="http://schemas.microsoft.com/office/powerpoint/2010/main" val="419542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ctrTitle"/>
          </p:nvPr>
        </p:nvSpPr>
        <p:spPr>
          <a:xfrm>
            <a:off x="964406" y="609600"/>
            <a:ext cx="7265194" cy="1919373"/>
          </a:xfrm>
        </p:spPr>
        <p:txBody>
          <a:bodyPr>
            <a:noAutofit/>
          </a:bodyPr>
          <a:lstStyle/>
          <a:p>
            <a:r>
              <a:rPr lang="en-US" altLang="en-US" sz="4800" dirty="0" smtClean="0">
                <a:solidFill>
                  <a:schemeClr val="bg1"/>
                </a:solidFill>
                <a:latin typeface="Univers 55" charset="0"/>
                <a:ea typeface="ＭＳ Ｐゴシック" charset="-128"/>
                <a:cs typeface="Arial" charset="0"/>
              </a:rPr>
              <a:t>IRS Data Retrieval Tool</a:t>
            </a:r>
          </a:p>
        </p:txBody>
      </p:sp>
      <p:sp>
        <p:nvSpPr>
          <p:cNvPr id="19459" name="Rectangle 3"/>
          <p:cNvSpPr>
            <a:spLocks noGrp="1"/>
          </p:cNvSpPr>
          <p:nvPr>
            <p:ph type="subTitle" idx="1"/>
          </p:nvPr>
        </p:nvSpPr>
        <p:spPr>
          <a:xfrm>
            <a:off x="960862" y="3085912"/>
            <a:ext cx="7620000" cy="1580510"/>
          </a:xfrm>
        </p:spPr>
        <p:txBody>
          <a:bodyPr/>
          <a:lstStyle/>
          <a:p>
            <a:pPr algn="l"/>
            <a:r>
              <a:rPr lang="en-US" altLang="en-US" dirty="0" smtClean="0">
                <a:solidFill>
                  <a:schemeClr val="tx1"/>
                </a:solidFill>
                <a:latin typeface="Univers 55" charset="0"/>
                <a:ea typeface="ＭＳ Ｐゴシック" charset="-128"/>
                <a:cs typeface="Arial" charset="0"/>
              </a:rPr>
              <a:t>Transferring information directly</a:t>
            </a:r>
          </a:p>
          <a:p>
            <a:pPr algn="l"/>
            <a:r>
              <a:rPr lang="en-US" altLang="en-US" dirty="0" smtClean="0">
                <a:solidFill>
                  <a:schemeClr val="tx1"/>
                </a:solidFill>
                <a:latin typeface="Univers 55" charset="0"/>
                <a:ea typeface="ＭＳ Ｐゴシック" charset="-128"/>
                <a:cs typeface="Arial" charset="0"/>
              </a:rPr>
              <a:t> from the IRS if eligible is the</a:t>
            </a:r>
          </a:p>
          <a:p>
            <a:pPr algn="l"/>
            <a:r>
              <a:rPr lang="en-US" altLang="en-US" dirty="0" smtClean="0">
                <a:solidFill>
                  <a:schemeClr val="tx1"/>
                </a:solidFill>
                <a:latin typeface="Univers 55" charset="0"/>
                <a:ea typeface="ＭＳ Ｐゴシック" charset="-128"/>
                <a:cs typeface="Arial" charset="0"/>
              </a:rPr>
              <a:t> fastest and easiest way to</a:t>
            </a:r>
          </a:p>
          <a:p>
            <a:pPr algn="l"/>
            <a:r>
              <a:rPr lang="en-US" altLang="en-US" dirty="0" smtClean="0">
                <a:solidFill>
                  <a:schemeClr val="tx1"/>
                </a:solidFill>
                <a:latin typeface="Univers 55" charset="0"/>
                <a:ea typeface="ＭＳ Ｐゴシック" charset="-128"/>
                <a:cs typeface="Arial" charset="0"/>
              </a:rPr>
              <a:t> complete the tax information</a:t>
            </a:r>
            <a:r>
              <a:rPr lang="en-US" altLang="en-US" dirty="0" smtClean="0">
                <a:latin typeface="Univers 55" charset="0"/>
                <a:ea typeface="ＭＳ Ｐゴシック" charset="-128"/>
                <a:cs typeface="Arial" charset="0"/>
              </a:rPr>
              <a:t>	</a:t>
            </a: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592" y="2434553"/>
            <a:ext cx="3714008" cy="1504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592" y="3964679"/>
            <a:ext cx="3714008" cy="128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8837" y="5252990"/>
            <a:ext cx="3710763" cy="1454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1832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2531" name="Rectangle 2"/>
          <p:cNvSpPr>
            <a:spLocks noGrp="1"/>
          </p:cNvSpPr>
          <p:nvPr>
            <p:ph type="ctrTitle"/>
          </p:nvPr>
        </p:nvSpPr>
        <p:spPr>
          <a:xfrm>
            <a:off x="685800" y="381000"/>
            <a:ext cx="8229600" cy="2895600"/>
          </a:xfrm>
        </p:spPr>
        <p:txBody>
          <a:bodyPr/>
          <a:lstStyle/>
          <a:p>
            <a:r>
              <a:rPr lang="en-US" altLang="en-US" sz="5400" dirty="0" smtClean="0">
                <a:solidFill>
                  <a:schemeClr val="bg1"/>
                </a:solidFill>
                <a:latin typeface="Univers 55" charset="0"/>
                <a:ea typeface="ＭＳ Ｐゴシック" charset="-128"/>
                <a:cs typeface="Arial" charset="0"/>
              </a:rPr>
              <a:t>Grants</a:t>
            </a:r>
            <a:r>
              <a:rPr lang="en-US" altLang="en-US" dirty="0" smtClean="0">
                <a:solidFill>
                  <a:schemeClr val="bg1"/>
                </a:solidFill>
                <a:latin typeface="Univers 55" charset="0"/>
                <a:ea typeface="ＭＳ Ｐゴシック" charset="-128"/>
                <a:cs typeface="Arial" charset="0"/>
              </a:rPr>
              <a:t>, </a:t>
            </a:r>
            <a:r>
              <a:rPr lang="en-US" altLang="en-US" sz="5400" dirty="0" smtClean="0">
                <a:solidFill>
                  <a:schemeClr val="bg1"/>
                </a:solidFill>
                <a:latin typeface="Univers 55" charset="0"/>
                <a:ea typeface="ＭＳ Ｐゴシック" charset="-128"/>
                <a:cs typeface="Arial" charset="0"/>
              </a:rPr>
              <a:t>Scholarships, </a:t>
            </a:r>
            <a:br>
              <a:rPr lang="en-US" altLang="en-US" sz="5400" dirty="0" smtClean="0">
                <a:solidFill>
                  <a:schemeClr val="bg1"/>
                </a:solidFill>
                <a:latin typeface="Univers 55" charset="0"/>
                <a:ea typeface="ＭＳ Ｐゴシック" charset="-128"/>
                <a:cs typeface="Arial" charset="0"/>
              </a:rPr>
            </a:br>
            <a:r>
              <a:rPr lang="en-US" altLang="en-US" sz="5400" dirty="0" smtClean="0">
                <a:solidFill>
                  <a:schemeClr val="bg1"/>
                </a:solidFill>
                <a:latin typeface="Univers 55" charset="0"/>
                <a:ea typeface="ＭＳ Ｐゴシック" charset="-128"/>
                <a:cs typeface="Arial" charset="0"/>
              </a:rPr>
              <a:t>and Loans</a:t>
            </a:r>
          </a:p>
        </p:txBody>
      </p:sp>
      <p:sp>
        <p:nvSpPr>
          <p:cNvPr id="22530" name="Rectangle 3"/>
          <p:cNvSpPr>
            <a:spLocks noGrp="1"/>
          </p:cNvSpPr>
          <p:nvPr>
            <p:ph type="subTitle" idx="1"/>
          </p:nvPr>
        </p:nvSpPr>
        <p:spPr>
          <a:xfrm>
            <a:off x="762000" y="3429000"/>
            <a:ext cx="7924800" cy="2514600"/>
          </a:xfrm>
        </p:spPr>
        <p:txBody>
          <a:bodyPr>
            <a:noAutofit/>
          </a:bodyPr>
          <a:lstStyle/>
          <a:p>
            <a:pPr marL="342900" indent="-342900" algn="l">
              <a:buFont typeface="Arial" charset="0"/>
              <a:buChar char="•"/>
            </a:pPr>
            <a:r>
              <a:rPr lang="en-US" altLang="en-US" sz="2400" dirty="0" smtClean="0">
                <a:solidFill>
                  <a:schemeClr val="tx1"/>
                </a:solidFill>
                <a:latin typeface="Univers 55" charset="0"/>
                <a:ea typeface="ＭＳ Ｐゴシック" charset="-128"/>
                <a:cs typeface="Arial" charset="0"/>
              </a:rPr>
              <a:t>Federal Grants</a:t>
            </a:r>
          </a:p>
          <a:p>
            <a:pPr marL="342900" indent="-342900" algn="l">
              <a:buFont typeface="Arial" charset="0"/>
              <a:buChar char="•"/>
            </a:pPr>
            <a:r>
              <a:rPr lang="en-US" altLang="en-US" sz="2400" dirty="0" smtClean="0">
                <a:solidFill>
                  <a:schemeClr val="tx1"/>
                </a:solidFill>
                <a:latin typeface="Univers 55" charset="0"/>
                <a:ea typeface="ＭＳ Ｐゴシック" charset="-128"/>
                <a:cs typeface="Arial" charset="0"/>
              </a:rPr>
              <a:t>State Grants</a:t>
            </a:r>
          </a:p>
          <a:p>
            <a:pPr marL="342900" indent="-342900" algn="l">
              <a:buFont typeface="Arial" charset="0"/>
              <a:buChar char="•"/>
            </a:pPr>
            <a:r>
              <a:rPr lang="en-US" altLang="en-US" sz="2400" dirty="0" smtClean="0">
                <a:solidFill>
                  <a:schemeClr val="tx1"/>
                </a:solidFill>
                <a:latin typeface="Univers 55" charset="0"/>
                <a:ea typeface="ＭＳ Ｐゴシック" charset="-128"/>
                <a:cs typeface="Arial" charset="0"/>
              </a:rPr>
              <a:t>Institutional Grants and Scholarships</a:t>
            </a:r>
          </a:p>
          <a:p>
            <a:pPr marL="342900" indent="-342900" algn="l">
              <a:buFont typeface="Arial" charset="0"/>
              <a:buChar char="•"/>
            </a:pPr>
            <a:r>
              <a:rPr lang="en-US" altLang="en-US" sz="2400" dirty="0" smtClean="0">
                <a:solidFill>
                  <a:schemeClr val="tx1"/>
                </a:solidFill>
                <a:latin typeface="Univers 55" charset="0"/>
                <a:ea typeface="ＭＳ Ｐゴシック" charset="-128"/>
                <a:cs typeface="Arial" charset="0"/>
              </a:rPr>
              <a:t>Scholarships </a:t>
            </a:r>
            <a:r>
              <a:rPr lang="en-US" altLang="en-US" sz="2400" dirty="0">
                <a:solidFill>
                  <a:schemeClr val="tx1"/>
                </a:solidFill>
                <a:latin typeface="Univers 55" charset="0"/>
                <a:ea typeface="ＭＳ Ｐゴシック" charset="-128"/>
                <a:cs typeface="Arial" charset="0"/>
              </a:rPr>
              <a:t> &amp;</a:t>
            </a:r>
            <a:r>
              <a:rPr lang="en-US" altLang="en-US" sz="2400" dirty="0" smtClean="0">
                <a:solidFill>
                  <a:schemeClr val="tx1"/>
                </a:solidFill>
                <a:latin typeface="Univers 55" charset="0"/>
                <a:ea typeface="ＭＳ Ｐゴシック" charset="-128"/>
                <a:cs typeface="Arial" charset="0"/>
              </a:rPr>
              <a:t> Grants from other organizations</a:t>
            </a:r>
          </a:p>
          <a:p>
            <a:pPr marL="342900" indent="-342900" algn="l">
              <a:buFont typeface="Arial" charset="0"/>
              <a:buChar char="•"/>
            </a:pPr>
            <a:r>
              <a:rPr lang="en-US" altLang="en-US" sz="2400" dirty="0" smtClean="0">
                <a:solidFill>
                  <a:schemeClr val="tx1"/>
                </a:solidFill>
                <a:latin typeface="Univers 55" charset="0"/>
                <a:ea typeface="ＭＳ Ｐゴシック" charset="-128"/>
                <a:cs typeface="Arial" charset="0"/>
              </a:rPr>
              <a:t>Federal Loans – remember loans must be repaid</a:t>
            </a:r>
          </a:p>
        </p:txBody>
      </p:sp>
    </p:spTree>
    <p:extLst>
      <p:ext uri="{BB962C8B-B14F-4D97-AF65-F5344CB8AC3E}">
        <p14:creationId xmlns:p14="http://schemas.microsoft.com/office/powerpoint/2010/main" val="5372325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p:cNvSpPr>
          <p:nvPr>
            <p:ph type="ctrTitle"/>
          </p:nvPr>
        </p:nvSpPr>
        <p:spPr>
          <a:xfrm>
            <a:off x="685800" y="0"/>
            <a:ext cx="8229600" cy="2667000"/>
          </a:xfrm>
        </p:spPr>
        <p:txBody>
          <a:bodyPr/>
          <a:lstStyle/>
          <a:p>
            <a:r>
              <a:rPr lang="en-US" altLang="en-US" dirty="0" smtClean="0">
                <a:solidFill>
                  <a:schemeClr val="bg1"/>
                </a:solidFill>
                <a:latin typeface="Univers 55" charset="0"/>
                <a:ea typeface="ＭＳ Ｐゴシック" charset="-128"/>
                <a:cs typeface="Arial" charset="0"/>
              </a:rPr>
              <a:t>Financial Aid Programs</a:t>
            </a:r>
          </a:p>
        </p:txBody>
      </p:sp>
      <p:sp>
        <p:nvSpPr>
          <p:cNvPr id="21507" name="Rectangle 3"/>
          <p:cNvSpPr>
            <a:spLocks noGrp="1"/>
          </p:cNvSpPr>
          <p:nvPr>
            <p:ph type="subTitle" idx="1"/>
          </p:nvPr>
        </p:nvSpPr>
        <p:spPr>
          <a:xfrm>
            <a:off x="990600" y="3197742"/>
            <a:ext cx="3340100" cy="2593458"/>
          </a:xfrm>
        </p:spPr>
        <p:txBody>
          <a:bodyPr/>
          <a:lstStyle/>
          <a:p>
            <a:pPr marL="342900" indent="-342900" algn="l">
              <a:buFont typeface="Arial" pitchFamily="34" charset="0"/>
              <a:buChar char="•"/>
              <a:defRPr/>
            </a:pPr>
            <a:r>
              <a:rPr lang="en-US" sz="2000" dirty="0" smtClean="0">
                <a:solidFill>
                  <a:schemeClr val="tx1"/>
                </a:solidFill>
                <a:latin typeface="Univers 55" charset="0"/>
                <a:ea typeface="ＭＳ Ｐゴシック" charset="-128"/>
                <a:cs typeface="Univers 55" charset="0"/>
              </a:rPr>
              <a:t>College Payment Plan</a:t>
            </a:r>
          </a:p>
          <a:p>
            <a:pPr marL="342900" indent="-342900" algn="l">
              <a:buFont typeface="Arial" pitchFamily="34" charset="0"/>
              <a:buChar char="•"/>
              <a:defRPr/>
            </a:pPr>
            <a:r>
              <a:rPr lang="en-US" sz="2000" dirty="0" smtClean="0">
                <a:solidFill>
                  <a:schemeClr val="tx1"/>
                </a:solidFill>
                <a:latin typeface="Univers 55" charset="0"/>
                <a:ea typeface="ＭＳ Ｐゴシック" charset="-128"/>
                <a:cs typeface="Univers 55" charset="0"/>
              </a:rPr>
              <a:t>Private Student Loans</a:t>
            </a:r>
          </a:p>
          <a:p>
            <a:pPr marL="342900" indent="-342900" algn="l">
              <a:buFont typeface="Arial" pitchFamily="34" charset="0"/>
              <a:buChar char="•"/>
              <a:defRPr/>
            </a:pPr>
            <a:r>
              <a:rPr lang="en-US" sz="2000" dirty="0" smtClean="0">
                <a:solidFill>
                  <a:schemeClr val="tx1"/>
                </a:solidFill>
                <a:latin typeface="Univers 55" charset="0"/>
                <a:ea typeface="ＭＳ Ｐゴシック" charset="-128"/>
                <a:cs typeface="Univers 55" charset="0"/>
              </a:rPr>
              <a:t>Other Personal Loans</a:t>
            </a:r>
          </a:p>
          <a:p>
            <a:pPr marL="342900" indent="-342900" algn="l">
              <a:buFont typeface="Arial" pitchFamily="34" charset="0"/>
              <a:buChar char="•"/>
              <a:defRPr/>
            </a:pPr>
            <a:r>
              <a:rPr lang="en-US" sz="2000" dirty="0" smtClean="0">
                <a:solidFill>
                  <a:schemeClr val="tx1"/>
                </a:solidFill>
                <a:latin typeface="Univers 55" charset="0"/>
                <a:ea typeface="ＭＳ Ｐゴシック" charset="-128"/>
                <a:cs typeface="Univers 55" charset="0"/>
              </a:rPr>
              <a:t>Don’t Get Hooked</a:t>
            </a:r>
          </a:p>
          <a:p>
            <a:pPr>
              <a:defRPr/>
            </a:pPr>
            <a:endParaRPr lang="en-US" dirty="0" smtClean="0">
              <a:latin typeface="Univers 55" charset="0"/>
              <a:ea typeface="ＭＳ Ｐゴシック" charset="-128"/>
              <a:cs typeface="Univers 55" charset="0"/>
            </a:endParaRP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645735"/>
            <a:ext cx="1676400" cy="299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78559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4579" name="Rectangle 2"/>
          <p:cNvSpPr>
            <a:spLocks noGrp="1"/>
          </p:cNvSpPr>
          <p:nvPr>
            <p:ph type="ctrTitle"/>
          </p:nvPr>
        </p:nvSpPr>
        <p:spPr>
          <a:xfrm>
            <a:off x="685800" y="838200"/>
            <a:ext cx="7620000" cy="2667000"/>
          </a:xfrm>
        </p:spPr>
        <p:txBody>
          <a:bodyPr/>
          <a:lstStyle/>
          <a:p>
            <a:r>
              <a:rPr lang="en-US" altLang="en-US" dirty="0" smtClean="0">
                <a:solidFill>
                  <a:schemeClr val="bg1"/>
                </a:solidFill>
                <a:latin typeface="Univers 55" charset="0"/>
                <a:ea typeface="ＭＳ Ｐゴシック" charset="-128"/>
                <a:cs typeface="Arial" charset="0"/>
              </a:rPr>
              <a:t>Financial Aid Package – Your Net Cost</a:t>
            </a:r>
          </a:p>
        </p:txBody>
      </p:sp>
      <p:sp>
        <p:nvSpPr>
          <p:cNvPr id="22531" name="Rectangle 3"/>
          <p:cNvSpPr>
            <a:spLocks noGrp="1"/>
          </p:cNvSpPr>
          <p:nvPr>
            <p:ph type="subTitle" idx="1"/>
          </p:nvPr>
        </p:nvSpPr>
        <p:spPr>
          <a:xfrm>
            <a:off x="864781" y="3469758"/>
            <a:ext cx="7467600" cy="2590800"/>
          </a:xfrm>
        </p:spPr>
        <p:txBody>
          <a:bodyPr>
            <a:normAutofit/>
          </a:bodyPr>
          <a:lstStyle/>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Amount of gift aid offered?</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Requirements for scholarships?</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Is the scholarship renewable?</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Requirements for institutional grants?</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How much remains to be paid after gift aid?</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What is the process for obtaining a Federal Work Study position?</a:t>
            </a:r>
          </a:p>
          <a:p>
            <a:pPr marL="342900" indent="-342900" algn="l">
              <a:buFont typeface="Arial" pitchFamily="34" charset="0"/>
              <a:buChar char="•"/>
              <a:defRPr/>
            </a:pPr>
            <a:r>
              <a:rPr lang="en-US" dirty="0" smtClean="0">
                <a:solidFill>
                  <a:schemeClr val="tx1"/>
                </a:solidFill>
                <a:latin typeface="Univers 55" charset="0"/>
                <a:ea typeface="ＭＳ Ｐゴシック" charset="-128"/>
                <a:cs typeface="Univers 55" charset="0"/>
              </a:rPr>
              <a:t>What amounts and types of student and parent loans are recommended?</a:t>
            </a:r>
          </a:p>
          <a:p>
            <a:pPr>
              <a:defRPr/>
            </a:pPr>
            <a:endParaRPr lang="en-US" dirty="0" smtClean="0">
              <a:latin typeface="Univers 55" charset="0"/>
              <a:ea typeface="ＭＳ Ｐゴシック" charset="-128"/>
              <a:cs typeface="Univers 55" charset="0"/>
            </a:endParaRPr>
          </a:p>
          <a:p>
            <a:pPr>
              <a:defRPr/>
            </a:pPr>
            <a:endParaRPr lang="en-US" dirty="0" smtClean="0">
              <a:latin typeface="Univers 55" charset="0"/>
              <a:ea typeface="ＭＳ Ｐゴシック" charset="-128"/>
              <a:cs typeface="Univers 55" charset="0"/>
            </a:endParaRPr>
          </a:p>
          <a:p>
            <a:pPr>
              <a:defRPr/>
            </a:pPr>
            <a:endParaRPr lang="en-US" dirty="0" smtClean="0">
              <a:latin typeface="Univers 55" charset="0"/>
              <a:ea typeface="ＭＳ Ｐゴシック" charset="-128"/>
              <a:cs typeface="Univers 55" charset="0"/>
            </a:endParaRPr>
          </a:p>
        </p:txBody>
      </p:sp>
    </p:spTree>
    <p:extLst>
      <p:ext uri="{BB962C8B-B14F-4D97-AF65-F5344CB8AC3E}">
        <p14:creationId xmlns:p14="http://schemas.microsoft.com/office/powerpoint/2010/main" val="12226472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685800" y="609600"/>
            <a:ext cx="8229600" cy="1001713"/>
          </a:xfrm>
        </p:spPr>
        <p:txBody>
          <a:bodyPr/>
          <a:lstStyle/>
          <a:p>
            <a:pPr eaLnBrk="1" hangingPunct="1"/>
            <a:r>
              <a:rPr lang="en-US" altLang="en-US" dirty="0" smtClean="0">
                <a:latin typeface="Univers 55" charset="0"/>
                <a:ea typeface="ＭＳ Ｐゴシック" charset="-128"/>
                <a:cs typeface="Arial" charset="0"/>
              </a:rPr>
              <a:t>What We’ll Talk About</a:t>
            </a:r>
            <a:endParaRPr lang="en-US" altLang="en-US" dirty="0" smtClean="0">
              <a:latin typeface="Arial" charset="0"/>
              <a:ea typeface="ＭＳ Ｐゴシック" charset="-128"/>
              <a:cs typeface="Arial" charset="0"/>
            </a:endParaRPr>
          </a:p>
        </p:txBody>
      </p:sp>
      <p:sp>
        <p:nvSpPr>
          <p:cNvPr id="5123" name="Content Placeholder 2"/>
          <p:cNvSpPr>
            <a:spLocks noGrp="1"/>
          </p:cNvSpPr>
          <p:nvPr>
            <p:ph idx="1"/>
          </p:nvPr>
        </p:nvSpPr>
        <p:spPr>
          <a:xfrm>
            <a:off x="685800" y="2286000"/>
            <a:ext cx="8229600" cy="4525963"/>
          </a:xfrm>
        </p:spPr>
        <p:txBody>
          <a:bodyPr/>
          <a:lstStyle/>
          <a:p>
            <a:r>
              <a:rPr lang="en-US" altLang="en-US" sz="2800" dirty="0" smtClean="0">
                <a:latin typeface="Univers 55" charset="0"/>
                <a:ea typeface="ＭＳ Ｐゴシック" charset="-128"/>
                <a:cs typeface="Arial" charset="0"/>
              </a:rPr>
              <a:t>College cost of attendance</a:t>
            </a:r>
          </a:p>
          <a:p>
            <a:r>
              <a:rPr lang="en-US" altLang="en-US" sz="2800" dirty="0" smtClean="0">
                <a:latin typeface="Univers 55" charset="0"/>
                <a:ea typeface="ＭＳ Ｐゴシック" charset="-128"/>
                <a:cs typeface="Arial" charset="0"/>
              </a:rPr>
              <a:t>Financial aid basics </a:t>
            </a:r>
          </a:p>
          <a:p>
            <a:r>
              <a:rPr lang="en-US" altLang="en-US" sz="2800" dirty="0" smtClean="0">
                <a:latin typeface="Univers 55" charset="0"/>
                <a:ea typeface="ＭＳ Ｐゴシック" charset="-128"/>
                <a:cs typeface="Arial" charset="0"/>
              </a:rPr>
              <a:t>Free Application for Federal Student Aid (FAFSA)</a:t>
            </a:r>
          </a:p>
          <a:p>
            <a:r>
              <a:rPr lang="en-US" altLang="en-US" sz="2800" dirty="0" smtClean="0">
                <a:latin typeface="Univers 55" charset="0"/>
                <a:ea typeface="ＭＳ Ｐゴシック" charset="-128"/>
                <a:cs typeface="Arial" charset="0"/>
              </a:rPr>
              <a:t>Programs</a:t>
            </a:r>
          </a:p>
          <a:p>
            <a:pPr eaLnBrk="1" hangingPunct="1"/>
            <a:endParaRPr lang="en-US" altLang="en-US" dirty="0" smtClean="0">
              <a:latin typeface="Arial" charset="0"/>
              <a:ea typeface="ＭＳ Ｐゴシック" charset="-128"/>
              <a:cs typeface="Arial" charset="0"/>
            </a:endParaRPr>
          </a:p>
        </p:txBody>
      </p:sp>
    </p:spTree>
    <p:extLst>
      <p:ext uri="{BB962C8B-B14F-4D97-AF65-F5344CB8AC3E}">
        <p14:creationId xmlns:p14="http://schemas.microsoft.com/office/powerpoint/2010/main" val="38685841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p:cNvSpPr>
          <p:nvPr>
            <p:ph type="ctrTitle"/>
          </p:nvPr>
        </p:nvSpPr>
        <p:spPr>
          <a:xfrm>
            <a:off x="381000" y="990600"/>
            <a:ext cx="8229600" cy="2362200"/>
          </a:xfrm>
        </p:spPr>
        <p:txBody>
          <a:bodyPr>
            <a:normAutofit/>
          </a:bodyPr>
          <a:lstStyle/>
          <a:p>
            <a:r>
              <a:rPr lang="en-US" altLang="en-US" sz="5400" dirty="0" smtClean="0">
                <a:solidFill>
                  <a:schemeClr val="bg1"/>
                </a:solidFill>
                <a:latin typeface="Univers 55" charset="0"/>
                <a:ea typeface="ＭＳ Ｐゴシック" charset="-128"/>
                <a:cs typeface="Arial" charset="0"/>
              </a:rPr>
              <a:t>Information You </a:t>
            </a:r>
            <a:br>
              <a:rPr lang="en-US" altLang="en-US" sz="5400" dirty="0" smtClean="0">
                <a:solidFill>
                  <a:schemeClr val="bg1"/>
                </a:solidFill>
                <a:latin typeface="Univers 55" charset="0"/>
                <a:ea typeface="ＭＳ Ｐゴシック" charset="-128"/>
                <a:cs typeface="Arial" charset="0"/>
              </a:rPr>
            </a:br>
            <a:r>
              <a:rPr lang="en-US" altLang="en-US" sz="5400" dirty="0" smtClean="0">
                <a:solidFill>
                  <a:schemeClr val="bg1"/>
                </a:solidFill>
                <a:latin typeface="Univers 55" charset="0"/>
                <a:ea typeface="ＭＳ Ｐゴシック" charset="-128"/>
                <a:cs typeface="Arial" charset="0"/>
              </a:rPr>
              <a:t>MAY Find On Your </a:t>
            </a:r>
            <a:br>
              <a:rPr lang="en-US" altLang="en-US" sz="5400" dirty="0" smtClean="0">
                <a:solidFill>
                  <a:schemeClr val="bg1"/>
                </a:solidFill>
                <a:latin typeface="Univers 55" charset="0"/>
                <a:ea typeface="ＭＳ Ｐゴシック" charset="-128"/>
                <a:cs typeface="Arial" charset="0"/>
              </a:rPr>
            </a:br>
            <a:r>
              <a:rPr lang="en-US" altLang="en-US" sz="5400" dirty="0" smtClean="0">
                <a:solidFill>
                  <a:schemeClr val="bg1"/>
                </a:solidFill>
                <a:latin typeface="Univers 55" charset="0"/>
                <a:ea typeface="ＭＳ Ｐゴシック" charset="-128"/>
                <a:cs typeface="Arial" charset="0"/>
              </a:rPr>
              <a:t>Award Notice</a:t>
            </a:r>
          </a:p>
        </p:txBody>
      </p:sp>
      <p:sp>
        <p:nvSpPr>
          <p:cNvPr id="25602" name="Rectangle 3"/>
          <p:cNvSpPr>
            <a:spLocks noGrp="1"/>
          </p:cNvSpPr>
          <p:nvPr>
            <p:ph type="subTitle" idx="1"/>
          </p:nvPr>
        </p:nvSpPr>
        <p:spPr>
          <a:xfrm>
            <a:off x="914400" y="3733800"/>
            <a:ext cx="7391400" cy="2209800"/>
          </a:xfrm>
        </p:spPr>
        <p:txBody>
          <a:bodyPr>
            <a:normAutofit/>
          </a:bodyPr>
          <a:lstStyle/>
          <a:p>
            <a:pPr marL="342900" indent="-342900" algn="l">
              <a:buFont typeface="Arial" charset="0"/>
              <a:buChar char="•"/>
            </a:pPr>
            <a:r>
              <a:rPr lang="en-US" altLang="en-US" sz="2000" dirty="0" smtClean="0">
                <a:solidFill>
                  <a:schemeClr val="tx1"/>
                </a:solidFill>
                <a:latin typeface="Univers 55" charset="0"/>
                <a:ea typeface="ＭＳ Ｐゴシック" charset="-128"/>
                <a:cs typeface="Arial" charset="0"/>
              </a:rPr>
              <a:t>Estimated Cost of Attendance</a:t>
            </a:r>
          </a:p>
          <a:p>
            <a:pPr marL="342900" indent="-342900" algn="l">
              <a:buFont typeface="Arial" charset="0"/>
              <a:buChar char="•"/>
            </a:pPr>
            <a:r>
              <a:rPr lang="en-US" altLang="en-US" sz="2000" dirty="0" smtClean="0">
                <a:solidFill>
                  <a:schemeClr val="tx1"/>
                </a:solidFill>
                <a:latin typeface="Univers 55" charset="0"/>
                <a:ea typeface="ＭＳ Ｐゴシック" charset="-128"/>
                <a:cs typeface="Arial" charset="0"/>
              </a:rPr>
              <a:t>Disclaimers about the aid offered</a:t>
            </a:r>
          </a:p>
          <a:p>
            <a:pPr marL="342900" indent="-342900" algn="l">
              <a:buFont typeface="Arial" charset="0"/>
              <a:buChar char="•"/>
            </a:pPr>
            <a:r>
              <a:rPr lang="en-US" altLang="en-US" sz="2000" dirty="0" smtClean="0">
                <a:solidFill>
                  <a:schemeClr val="tx1"/>
                </a:solidFill>
                <a:latin typeface="Univers 55" charset="0"/>
                <a:ea typeface="ＭＳ Ｐゴシック" charset="-128"/>
                <a:cs typeface="Arial" charset="0"/>
              </a:rPr>
              <a:t>Reminder to report the receipt of other financial aid you expect to receive</a:t>
            </a:r>
          </a:p>
          <a:p>
            <a:pPr marL="342900" indent="-342900" algn="l">
              <a:buFont typeface="Arial" charset="0"/>
              <a:buChar char="•"/>
            </a:pPr>
            <a:r>
              <a:rPr lang="en-US" altLang="en-US" sz="2000" dirty="0" smtClean="0">
                <a:solidFill>
                  <a:schemeClr val="tx1"/>
                </a:solidFill>
                <a:latin typeface="Univers 55" charset="0"/>
                <a:ea typeface="ＭＳ Ｐゴシック" charset="-128"/>
                <a:cs typeface="Arial" charset="0"/>
              </a:rPr>
              <a:t>List of action/steps you must take to complete the process</a:t>
            </a:r>
          </a:p>
          <a:p>
            <a:pPr marL="342900" indent="-342900" algn="l">
              <a:buFont typeface="Arial" charset="0"/>
              <a:buChar char="•"/>
            </a:pPr>
            <a:r>
              <a:rPr lang="en-US" altLang="en-US" sz="2000" dirty="0" smtClean="0">
                <a:solidFill>
                  <a:schemeClr val="tx1"/>
                </a:solidFill>
                <a:latin typeface="Univers 55" charset="0"/>
                <a:ea typeface="ＭＳ Ｐゴシック" charset="-128"/>
                <a:cs typeface="Arial" charset="0"/>
              </a:rPr>
              <a:t>Terms and conditions that apply to your financial aid offer</a:t>
            </a:r>
          </a:p>
        </p:txBody>
      </p:sp>
    </p:spTree>
    <p:extLst>
      <p:ext uri="{BB962C8B-B14F-4D97-AF65-F5344CB8AC3E}">
        <p14:creationId xmlns:p14="http://schemas.microsoft.com/office/powerpoint/2010/main" val="21348343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FINANCIAL AID MYTHS</a:t>
            </a:r>
            <a:br>
              <a:rPr lang="en-US" dirty="0" smtClean="0"/>
            </a:br>
            <a:r>
              <a:rPr lang="en-US" dirty="0" smtClean="0"/>
              <a:t>FACT OR FICTION</a:t>
            </a:r>
            <a:endParaRPr lang="en-US" dirty="0"/>
          </a:p>
        </p:txBody>
      </p:sp>
      <p:sp>
        <p:nvSpPr>
          <p:cNvPr id="3" name="Content Placeholder 2"/>
          <p:cNvSpPr>
            <a:spLocks noGrp="1"/>
          </p:cNvSpPr>
          <p:nvPr>
            <p:ph idx="1"/>
          </p:nvPr>
        </p:nvSpPr>
        <p:spPr/>
        <p:txBody>
          <a:bodyPr/>
          <a:lstStyle/>
          <a:p>
            <a:pPr marL="0" indent="0">
              <a:buNone/>
            </a:pPr>
            <a:r>
              <a:rPr lang="en-US" sz="2800" dirty="0"/>
              <a:t>Myth 1: My parents make too much money, so I won’t qualify for aid</a:t>
            </a:r>
            <a:r>
              <a:rPr lang="en-US" sz="2800" dirty="0" smtClean="0"/>
              <a:t>.</a:t>
            </a:r>
          </a:p>
          <a:p>
            <a:endParaRPr lang="en-US" sz="2800" dirty="0"/>
          </a:p>
          <a:p>
            <a:pPr marL="0" indent="0">
              <a:buNone/>
            </a:pPr>
            <a:r>
              <a:rPr lang="en-US" sz="2800" dirty="0" smtClean="0"/>
              <a:t>FACT and FICTION:  You won’t know until you apply.  Many variables go into the formula and it depends on the cost of the college you plan to attend.</a:t>
            </a:r>
          </a:p>
          <a:p>
            <a:endParaRPr lang="en-US" sz="2800" dirty="0"/>
          </a:p>
          <a:p>
            <a:endParaRPr lang="en-US" sz="2800" dirty="0"/>
          </a:p>
          <a:p>
            <a:endParaRPr lang="en-US" dirty="0"/>
          </a:p>
        </p:txBody>
      </p:sp>
    </p:spTree>
    <p:extLst>
      <p:ext uri="{BB962C8B-B14F-4D97-AF65-F5344CB8AC3E}">
        <p14:creationId xmlns:p14="http://schemas.microsoft.com/office/powerpoint/2010/main" val="10324563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FINANCIAL AID MYTHS</a:t>
            </a:r>
            <a:br>
              <a:rPr lang="en-US" dirty="0"/>
            </a:br>
            <a:r>
              <a:rPr lang="en-US" dirty="0"/>
              <a:t>FACT OR FICTION</a:t>
            </a:r>
          </a:p>
        </p:txBody>
      </p:sp>
      <p:sp>
        <p:nvSpPr>
          <p:cNvPr id="3" name="Content Placeholder 2"/>
          <p:cNvSpPr>
            <a:spLocks noGrp="1"/>
          </p:cNvSpPr>
          <p:nvPr>
            <p:ph idx="1"/>
          </p:nvPr>
        </p:nvSpPr>
        <p:spPr/>
        <p:txBody>
          <a:bodyPr>
            <a:normAutofit lnSpcReduction="10000"/>
          </a:bodyPr>
          <a:lstStyle/>
          <a:p>
            <a:pPr marL="0" indent="0">
              <a:buNone/>
            </a:pPr>
            <a:r>
              <a:rPr lang="en-US" sz="2400" dirty="0" smtClean="0"/>
              <a:t>Myth 2:</a:t>
            </a:r>
            <a:r>
              <a:rPr lang="en-US" sz="2400" dirty="0"/>
              <a:t> </a:t>
            </a:r>
            <a:r>
              <a:rPr lang="en-US" sz="2400" dirty="0" smtClean="0"/>
              <a:t> College is too expensive for me…especially a private college.</a:t>
            </a:r>
          </a:p>
          <a:p>
            <a:pPr marL="0" indent="0">
              <a:buNone/>
            </a:pPr>
            <a:r>
              <a:rPr lang="en-US" sz="2400" dirty="0" smtClean="0"/>
              <a:t>FICTION:  FAFSA data is intended to provide choices for students that fit their individual educational need.</a:t>
            </a:r>
          </a:p>
          <a:p>
            <a:pPr marL="0" indent="0">
              <a:buNone/>
            </a:pPr>
            <a:endParaRPr lang="en-US" sz="2400" dirty="0" smtClean="0"/>
          </a:p>
          <a:p>
            <a:pPr marL="0" indent="0">
              <a:buNone/>
            </a:pPr>
            <a:r>
              <a:rPr lang="en-US" sz="2400" dirty="0" smtClean="0"/>
              <a:t>Myth 3:  FAFSA is only for grant money and scholarships.</a:t>
            </a:r>
          </a:p>
          <a:p>
            <a:pPr marL="0" indent="0">
              <a:buNone/>
            </a:pPr>
            <a:r>
              <a:rPr lang="en-US" sz="2400" dirty="0" smtClean="0"/>
              <a:t>FICTION:  It is needed to determine loan eligibility and awards college work study programs.</a:t>
            </a:r>
          </a:p>
          <a:p>
            <a:pPr marL="0" indent="0">
              <a:buNone/>
            </a:pPr>
            <a:endParaRPr lang="en-US" dirty="0"/>
          </a:p>
        </p:txBody>
      </p:sp>
    </p:spTree>
    <p:extLst>
      <p:ext uri="{BB962C8B-B14F-4D97-AF65-F5344CB8AC3E}">
        <p14:creationId xmlns:p14="http://schemas.microsoft.com/office/powerpoint/2010/main" val="30565921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FINANCIAL AID MYTHS</a:t>
            </a:r>
            <a:br>
              <a:rPr lang="en-US" dirty="0"/>
            </a:br>
            <a:r>
              <a:rPr lang="en-US" dirty="0"/>
              <a:t>FACT OR FICTION</a:t>
            </a:r>
          </a:p>
        </p:txBody>
      </p:sp>
      <p:sp>
        <p:nvSpPr>
          <p:cNvPr id="3" name="Content Placeholder 2"/>
          <p:cNvSpPr>
            <a:spLocks noGrp="1"/>
          </p:cNvSpPr>
          <p:nvPr>
            <p:ph idx="1"/>
          </p:nvPr>
        </p:nvSpPr>
        <p:spPr/>
        <p:txBody>
          <a:bodyPr/>
          <a:lstStyle/>
          <a:p>
            <a:pPr marL="0" indent="0">
              <a:buNone/>
            </a:pPr>
            <a:r>
              <a:rPr lang="en-US" sz="2400" dirty="0" smtClean="0"/>
              <a:t>Myth 4:  I only have to fill out the FAFSA once.</a:t>
            </a:r>
          </a:p>
          <a:p>
            <a:pPr marL="0" indent="0">
              <a:buNone/>
            </a:pPr>
            <a:r>
              <a:rPr lang="en-US" sz="2400" dirty="0" smtClean="0"/>
              <a:t>FICTION:  You complete the FAFSA annually.</a:t>
            </a:r>
          </a:p>
          <a:p>
            <a:pPr marL="0" indent="0">
              <a:buNone/>
            </a:pPr>
            <a:endParaRPr lang="en-US" sz="2400" dirty="0"/>
          </a:p>
          <a:p>
            <a:pPr marL="0" indent="0">
              <a:buNone/>
            </a:pPr>
            <a:r>
              <a:rPr lang="en-US" sz="2400" dirty="0" smtClean="0"/>
              <a:t>Myth 5:  There may be a fee to complete the FAFSA.</a:t>
            </a:r>
          </a:p>
          <a:p>
            <a:pPr marL="0" indent="0">
              <a:buNone/>
            </a:pPr>
            <a:r>
              <a:rPr lang="en-US" sz="2400" dirty="0" smtClean="0"/>
              <a:t>FICTION:  It is always free.  (</a:t>
            </a:r>
            <a:r>
              <a:rPr lang="en-US" sz="2400" b="1" dirty="0" smtClean="0"/>
              <a:t>FREE</a:t>
            </a:r>
            <a:r>
              <a:rPr lang="en-US" sz="2400" dirty="0" smtClean="0"/>
              <a:t> APP FOR FEDERAL STUDENT AID) If you go to the website FAFSA.COM you will pay a fee.  Make sure to use </a:t>
            </a:r>
            <a:r>
              <a:rPr lang="en-US" sz="2400" b="1" dirty="0" smtClean="0"/>
              <a:t>www.fafsa.gov</a:t>
            </a:r>
            <a:r>
              <a:rPr lang="en-US" sz="2400" dirty="0" smtClean="0"/>
              <a:t>!</a:t>
            </a:r>
          </a:p>
        </p:txBody>
      </p:sp>
    </p:spTree>
    <p:extLst>
      <p:ext uri="{BB962C8B-B14F-4D97-AF65-F5344CB8AC3E}">
        <p14:creationId xmlns:p14="http://schemas.microsoft.com/office/powerpoint/2010/main" val="18778481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FINANCIAL AID MYTHS</a:t>
            </a:r>
            <a:br>
              <a:rPr lang="en-US" dirty="0"/>
            </a:br>
            <a:r>
              <a:rPr lang="en-US" dirty="0"/>
              <a:t>FACT OR FICTION</a:t>
            </a:r>
          </a:p>
        </p:txBody>
      </p:sp>
      <p:sp>
        <p:nvSpPr>
          <p:cNvPr id="3" name="Content Placeholder 2"/>
          <p:cNvSpPr>
            <a:spLocks noGrp="1"/>
          </p:cNvSpPr>
          <p:nvPr>
            <p:ph idx="1"/>
          </p:nvPr>
        </p:nvSpPr>
        <p:spPr>
          <a:xfrm>
            <a:off x="1028700" y="2286000"/>
            <a:ext cx="7200900" cy="4343400"/>
          </a:xfrm>
        </p:spPr>
        <p:txBody>
          <a:bodyPr>
            <a:noAutofit/>
          </a:bodyPr>
          <a:lstStyle/>
          <a:p>
            <a:pPr marL="0" indent="0">
              <a:buNone/>
            </a:pPr>
            <a:r>
              <a:rPr lang="en-US" sz="2400" dirty="0" smtClean="0"/>
              <a:t>Myth 6:  I won’t qualify for aid because I don’t have great grades.</a:t>
            </a:r>
          </a:p>
          <a:p>
            <a:pPr marL="0" indent="0">
              <a:buNone/>
            </a:pPr>
            <a:r>
              <a:rPr lang="en-US" sz="2400" dirty="0" smtClean="0"/>
              <a:t>FALSE:  It is not about grades.  Scholarships may be about grades for general financial aid is about family income, size, etc.</a:t>
            </a:r>
          </a:p>
          <a:p>
            <a:pPr marL="0" indent="0">
              <a:buNone/>
            </a:pPr>
            <a:endParaRPr lang="en-US" sz="2400" dirty="0"/>
          </a:p>
          <a:p>
            <a:pPr marL="0" indent="0">
              <a:buNone/>
            </a:pPr>
            <a:r>
              <a:rPr lang="en-US" sz="2400" dirty="0" smtClean="0"/>
              <a:t>Myth 7:  The Estimated Family Contribution (EFC) number is the amount I have to pay.</a:t>
            </a:r>
          </a:p>
          <a:p>
            <a:pPr marL="0" indent="0">
              <a:buNone/>
            </a:pPr>
            <a:r>
              <a:rPr lang="en-US" sz="2400" dirty="0" smtClean="0"/>
              <a:t>FALSE:  It is an estimate or actually an index number to determine eligibility for need based aid.</a:t>
            </a:r>
            <a:endParaRPr lang="en-US" sz="2400" dirty="0"/>
          </a:p>
        </p:txBody>
      </p:sp>
    </p:spTree>
    <p:extLst>
      <p:ext uri="{BB962C8B-B14F-4D97-AF65-F5344CB8AC3E}">
        <p14:creationId xmlns:p14="http://schemas.microsoft.com/office/powerpoint/2010/main" val="17067005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FINANCIAL AID MYTHS</a:t>
            </a:r>
            <a:br>
              <a:rPr lang="en-US" dirty="0"/>
            </a:br>
            <a:r>
              <a:rPr lang="en-US" dirty="0"/>
              <a:t>FACT OR FICTION</a:t>
            </a:r>
          </a:p>
        </p:txBody>
      </p:sp>
      <p:sp>
        <p:nvSpPr>
          <p:cNvPr id="3" name="Content Placeholder 2"/>
          <p:cNvSpPr>
            <a:spLocks noGrp="1"/>
          </p:cNvSpPr>
          <p:nvPr>
            <p:ph idx="1"/>
          </p:nvPr>
        </p:nvSpPr>
        <p:spPr>
          <a:xfrm>
            <a:off x="1028700" y="2171700"/>
            <a:ext cx="7200900" cy="4152900"/>
          </a:xfrm>
        </p:spPr>
        <p:txBody>
          <a:bodyPr>
            <a:noAutofit/>
          </a:bodyPr>
          <a:lstStyle/>
          <a:p>
            <a:pPr marL="0" indent="0">
              <a:buNone/>
            </a:pPr>
            <a:r>
              <a:rPr lang="en-US" sz="2400" dirty="0" smtClean="0"/>
              <a:t>Myth 8:  I can’t fill out my FAFSA until my parents file their taxes.</a:t>
            </a:r>
          </a:p>
          <a:p>
            <a:pPr marL="0" indent="0">
              <a:buNone/>
            </a:pPr>
            <a:r>
              <a:rPr lang="en-US" sz="2400" dirty="0" smtClean="0"/>
              <a:t>FICTION:  You can estimate information and submit a correction later.</a:t>
            </a:r>
          </a:p>
          <a:p>
            <a:pPr marL="0" indent="0">
              <a:buNone/>
            </a:pPr>
            <a:endParaRPr lang="en-US" sz="2400" dirty="0" smtClean="0"/>
          </a:p>
          <a:p>
            <a:pPr marL="0" indent="0">
              <a:buNone/>
            </a:pPr>
            <a:r>
              <a:rPr lang="en-US" sz="2400" dirty="0" smtClean="0"/>
              <a:t>Myth 9:  A student can apply without parent information.</a:t>
            </a:r>
          </a:p>
          <a:p>
            <a:pPr marL="0" indent="0">
              <a:buNone/>
            </a:pPr>
            <a:r>
              <a:rPr lang="en-US" sz="2400" dirty="0" smtClean="0"/>
              <a:t>FACT:  A student can apply with parent information but will be limited to unsubsidized loan funding only.</a:t>
            </a:r>
            <a:endParaRPr lang="en-US" sz="2400" dirty="0"/>
          </a:p>
        </p:txBody>
      </p:sp>
    </p:spTree>
    <p:extLst>
      <p:ext uri="{BB962C8B-B14F-4D97-AF65-F5344CB8AC3E}">
        <p14:creationId xmlns:p14="http://schemas.microsoft.com/office/powerpoint/2010/main" val="20271344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FINANCIAL AID MYTHS</a:t>
            </a:r>
            <a:br>
              <a:rPr lang="en-US" dirty="0"/>
            </a:br>
            <a:r>
              <a:rPr lang="en-US" dirty="0"/>
              <a:t>FACT OR FICTION</a:t>
            </a:r>
          </a:p>
        </p:txBody>
      </p:sp>
      <p:sp>
        <p:nvSpPr>
          <p:cNvPr id="3" name="Content Placeholder 2"/>
          <p:cNvSpPr>
            <a:spLocks noGrp="1"/>
          </p:cNvSpPr>
          <p:nvPr>
            <p:ph idx="1"/>
          </p:nvPr>
        </p:nvSpPr>
        <p:spPr/>
        <p:txBody>
          <a:bodyPr>
            <a:normAutofit/>
          </a:bodyPr>
          <a:lstStyle/>
          <a:p>
            <a:pPr marL="0" indent="0">
              <a:buNone/>
            </a:pPr>
            <a:r>
              <a:rPr lang="en-US" sz="2400" dirty="0" smtClean="0"/>
              <a:t>Myth 10:  The FAFSA is difficult to complete.</a:t>
            </a:r>
          </a:p>
          <a:p>
            <a:pPr marL="0" indent="0">
              <a:buNone/>
            </a:pPr>
            <a:endParaRPr lang="en-US" sz="2400" dirty="0"/>
          </a:p>
          <a:p>
            <a:pPr marL="0" indent="0">
              <a:buNone/>
            </a:pPr>
            <a:r>
              <a:rPr lang="en-US" sz="2400" dirty="0" smtClean="0"/>
              <a:t>FICTION:  It is a common misconception that you need a tax preparer or accountant to complete the FAFSA.  Not so!  It is all about your family and you can transfer the IRS data making it quick and easy for you.  </a:t>
            </a:r>
            <a:endParaRPr lang="en-US" sz="2400" dirty="0"/>
          </a:p>
        </p:txBody>
      </p:sp>
    </p:spTree>
    <p:extLst>
      <p:ext uri="{BB962C8B-B14F-4D97-AF65-F5344CB8AC3E}">
        <p14:creationId xmlns:p14="http://schemas.microsoft.com/office/powerpoint/2010/main" val="312277465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6627" name="Rectangle 2"/>
          <p:cNvSpPr>
            <a:spLocks noGrp="1"/>
          </p:cNvSpPr>
          <p:nvPr>
            <p:ph type="ctrTitle"/>
          </p:nvPr>
        </p:nvSpPr>
        <p:spPr>
          <a:xfrm>
            <a:off x="685800" y="-317500"/>
            <a:ext cx="8229600" cy="2984500"/>
          </a:xfrm>
        </p:spPr>
        <p:txBody>
          <a:bodyPr/>
          <a:lstStyle/>
          <a:p>
            <a:r>
              <a:rPr lang="en-US" altLang="en-US" dirty="0" smtClean="0">
                <a:solidFill>
                  <a:schemeClr val="bg1"/>
                </a:solidFill>
                <a:latin typeface="Univers 55" charset="0"/>
                <a:ea typeface="ＭＳ Ｐゴシック" charset="-128"/>
                <a:cs typeface="Arial" charset="0"/>
              </a:rPr>
              <a:t>Additional Information</a:t>
            </a:r>
          </a:p>
        </p:txBody>
      </p:sp>
      <p:sp>
        <p:nvSpPr>
          <p:cNvPr id="26626" name="Rectangle 3"/>
          <p:cNvSpPr>
            <a:spLocks noGrp="1"/>
          </p:cNvSpPr>
          <p:nvPr>
            <p:ph type="subTitle" idx="1"/>
          </p:nvPr>
        </p:nvSpPr>
        <p:spPr>
          <a:xfrm>
            <a:off x="838200" y="2789274"/>
            <a:ext cx="5257800" cy="3200400"/>
          </a:xfrm>
        </p:spPr>
        <p:txBody>
          <a:bodyPr>
            <a:normAutofit/>
          </a:bodyPr>
          <a:lstStyle/>
          <a:p>
            <a:pPr marL="342900" indent="-342900" algn="l">
              <a:lnSpc>
                <a:spcPct val="90000"/>
              </a:lnSpc>
              <a:buFont typeface="Arial" charset="0"/>
              <a:buChar char="•"/>
            </a:pPr>
            <a:r>
              <a:rPr lang="en-US" altLang="en-US" sz="2000" dirty="0" smtClean="0">
                <a:solidFill>
                  <a:schemeClr val="tx1"/>
                </a:solidFill>
                <a:latin typeface="Univers 55" charset="0"/>
                <a:ea typeface="ＭＳ Ｐゴシック" charset="-128"/>
                <a:cs typeface="Arial" charset="0"/>
              </a:rPr>
              <a:t>Verification</a:t>
            </a:r>
          </a:p>
          <a:p>
            <a:pPr marL="342900" indent="-342900" algn="l">
              <a:lnSpc>
                <a:spcPct val="90000"/>
              </a:lnSpc>
              <a:buFont typeface="Arial" charset="0"/>
              <a:buChar char="•"/>
            </a:pPr>
            <a:r>
              <a:rPr lang="en-US" altLang="en-US" sz="2000" dirty="0" smtClean="0">
                <a:solidFill>
                  <a:schemeClr val="tx1"/>
                </a:solidFill>
                <a:latin typeface="Univers 55" charset="0"/>
                <a:ea typeface="ＭＳ Ｐゴシック" charset="-128"/>
                <a:cs typeface="Arial" charset="0"/>
              </a:rPr>
              <a:t>Special Circumstances</a:t>
            </a:r>
          </a:p>
          <a:p>
            <a:pPr marL="800100" lvl="1" indent="-342900" algn="l">
              <a:lnSpc>
                <a:spcPct val="90000"/>
              </a:lnSpc>
              <a:buFont typeface="Symbol" pitchFamily="18" charset="2"/>
              <a:buChar char="-"/>
            </a:pPr>
            <a:r>
              <a:rPr lang="en-US" altLang="en-US" sz="2000" dirty="0" smtClean="0">
                <a:solidFill>
                  <a:schemeClr val="tx1"/>
                </a:solidFill>
                <a:latin typeface="Univers 55" charset="0"/>
                <a:ea typeface="ＭＳ Ｐゴシック" charset="-128"/>
                <a:cs typeface="Arial" charset="0"/>
              </a:rPr>
              <a:t>Death</a:t>
            </a:r>
          </a:p>
          <a:p>
            <a:pPr marL="800100" lvl="1" indent="-342900" algn="l">
              <a:lnSpc>
                <a:spcPct val="90000"/>
              </a:lnSpc>
              <a:buFont typeface="Symbol" pitchFamily="18" charset="2"/>
              <a:buChar char="-"/>
            </a:pPr>
            <a:r>
              <a:rPr lang="en-US" altLang="en-US" sz="2000" dirty="0" smtClean="0">
                <a:solidFill>
                  <a:schemeClr val="tx1"/>
                </a:solidFill>
                <a:latin typeface="Univers 55" charset="0"/>
                <a:ea typeface="ＭＳ Ｐゴシック" charset="-128"/>
                <a:cs typeface="Arial" charset="0"/>
              </a:rPr>
              <a:t>Disability</a:t>
            </a:r>
          </a:p>
          <a:p>
            <a:pPr marL="800100" lvl="1" indent="-342900" algn="l">
              <a:lnSpc>
                <a:spcPct val="90000"/>
              </a:lnSpc>
              <a:buFont typeface="Symbol" pitchFamily="18" charset="2"/>
              <a:buChar char="-"/>
            </a:pPr>
            <a:r>
              <a:rPr lang="en-US" altLang="en-US" sz="2000" dirty="0" smtClean="0">
                <a:solidFill>
                  <a:schemeClr val="tx1"/>
                </a:solidFill>
                <a:latin typeface="Univers 55" charset="0"/>
                <a:ea typeface="ＭＳ Ｐゴシック" charset="-128"/>
                <a:cs typeface="Arial" charset="0"/>
              </a:rPr>
              <a:t>Divorce/Separation</a:t>
            </a:r>
          </a:p>
          <a:p>
            <a:pPr marL="800100" lvl="1" indent="-342900" algn="l">
              <a:lnSpc>
                <a:spcPct val="90000"/>
              </a:lnSpc>
              <a:buFont typeface="Symbol" pitchFamily="18" charset="2"/>
              <a:buChar char="-"/>
            </a:pPr>
            <a:r>
              <a:rPr lang="en-US" altLang="en-US" sz="2000" dirty="0" smtClean="0">
                <a:solidFill>
                  <a:schemeClr val="tx1"/>
                </a:solidFill>
                <a:latin typeface="Univers 55" charset="0"/>
                <a:ea typeface="ＭＳ Ｐゴシック" charset="-128"/>
                <a:cs typeface="Arial" charset="0"/>
              </a:rPr>
              <a:t>Loss of Employment</a:t>
            </a:r>
          </a:p>
          <a:p>
            <a:pPr marL="800100" lvl="1" indent="-342900" algn="l">
              <a:lnSpc>
                <a:spcPct val="90000"/>
              </a:lnSpc>
              <a:buFont typeface="Symbol" pitchFamily="18" charset="2"/>
              <a:buChar char="-"/>
            </a:pPr>
            <a:r>
              <a:rPr lang="en-US" altLang="en-US" sz="2000" dirty="0" smtClean="0">
                <a:solidFill>
                  <a:schemeClr val="tx1"/>
                </a:solidFill>
                <a:latin typeface="Univers 55" charset="0"/>
                <a:ea typeface="ＭＳ Ｐゴシック" charset="-128"/>
                <a:cs typeface="Arial" charset="0"/>
              </a:rPr>
              <a:t>Unusual Medical/Dental Expenses</a:t>
            </a:r>
          </a:p>
          <a:p>
            <a:pPr marL="800100" lvl="1" indent="-342900" algn="l">
              <a:lnSpc>
                <a:spcPct val="90000"/>
              </a:lnSpc>
              <a:buFont typeface="Symbol" pitchFamily="18" charset="2"/>
              <a:buChar char="-"/>
            </a:pPr>
            <a:r>
              <a:rPr lang="en-US" altLang="en-US" sz="2000" dirty="0" smtClean="0">
                <a:solidFill>
                  <a:schemeClr val="tx1"/>
                </a:solidFill>
                <a:latin typeface="Univers 55" charset="0"/>
                <a:ea typeface="ＭＳ Ｐゴシック" charset="-128"/>
                <a:cs typeface="Arial" charset="0"/>
              </a:rPr>
              <a:t>Other</a:t>
            </a:r>
          </a:p>
        </p:txBody>
      </p:sp>
      <p:pic>
        <p:nvPicPr>
          <p:cNvPr id="26628" name="Picture 4" descr="MPj04224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819400"/>
            <a:ext cx="2362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0384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C:\Users\rstelma\AppData\Local\Microsoft\Windows\Temporary Internet Files\Content.IE5\X775IQKH\MP9004395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23622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762000"/>
            <a:ext cx="7772400" cy="1470025"/>
          </a:xfrm>
        </p:spPr>
        <p:txBody>
          <a:bodyPr/>
          <a:lstStyle/>
          <a:p>
            <a:r>
              <a:rPr lang="en-US" dirty="0" smtClean="0">
                <a:solidFill>
                  <a:schemeClr val="bg1"/>
                </a:solidFill>
              </a:rPr>
              <a:t>Questions</a:t>
            </a:r>
            <a:endParaRPr lang="en-US" dirty="0">
              <a:solidFill>
                <a:schemeClr val="bg1"/>
              </a:solidFill>
            </a:endParaRPr>
          </a:p>
        </p:txBody>
      </p:sp>
    </p:spTree>
    <p:extLst>
      <p:ext uri="{BB962C8B-B14F-4D97-AF65-F5344CB8AC3E}">
        <p14:creationId xmlns:p14="http://schemas.microsoft.com/office/powerpoint/2010/main" val="26658911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p:cNvSpPr>
          <p:nvPr>
            <p:ph type="ctrTitle"/>
          </p:nvPr>
        </p:nvSpPr>
        <p:spPr>
          <a:xfrm>
            <a:off x="685800" y="-1"/>
            <a:ext cx="8229600" cy="1956855"/>
          </a:xfrm>
        </p:spPr>
        <p:txBody>
          <a:bodyPr/>
          <a:lstStyle/>
          <a:p>
            <a:r>
              <a:rPr lang="en-US" altLang="en-US" dirty="0" smtClean="0">
                <a:solidFill>
                  <a:schemeClr val="bg1"/>
                </a:solidFill>
                <a:latin typeface="Univers 55" charset="0"/>
                <a:ea typeface="ＭＳ Ｐゴシック" charset="-128"/>
                <a:cs typeface="Arial" charset="0"/>
              </a:rPr>
              <a:t>College Costs</a:t>
            </a:r>
          </a:p>
        </p:txBody>
      </p:sp>
      <p:sp>
        <p:nvSpPr>
          <p:cNvPr id="6146" name="Rectangle 3"/>
          <p:cNvSpPr>
            <a:spLocks noGrp="1"/>
          </p:cNvSpPr>
          <p:nvPr>
            <p:ph type="subTitle" idx="1"/>
          </p:nvPr>
        </p:nvSpPr>
        <p:spPr>
          <a:xfrm>
            <a:off x="533400" y="1828800"/>
            <a:ext cx="7543800" cy="4176713"/>
          </a:xfrm>
        </p:spPr>
        <p:txBody>
          <a:bodyPr>
            <a:normAutofit/>
          </a:bodyPr>
          <a:lstStyle/>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Tuition</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Required Fees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Room</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Meals (</a:t>
            </a:r>
            <a:r>
              <a:rPr lang="en-US" altLang="en-US" b="1" dirty="0" smtClean="0">
                <a:solidFill>
                  <a:schemeClr val="tx1"/>
                </a:solidFill>
                <a:latin typeface="Univers 55" charset="0"/>
                <a:ea typeface="ＭＳ Ｐゴシック" charset="-128"/>
                <a:cs typeface="Arial" charset="0"/>
              </a:rPr>
              <a:t>Board</a:t>
            </a:r>
            <a:r>
              <a:rPr lang="en-US" altLang="en-US" dirty="0" smtClean="0">
                <a:solidFill>
                  <a:schemeClr val="tx1"/>
                </a:solidFill>
                <a:latin typeface="Univers 55" charset="0"/>
                <a:ea typeface="ＭＳ Ｐゴシック" charset="-128"/>
                <a:cs typeface="Arial" charset="0"/>
              </a:rPr>
              <a:t>)</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Books &amp; Supplies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Transportation</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Personal &amp; Miscellaneous</a:t>
            </a:r>
          </a:p>
          <a:p>
            <a:pPr marL="342900" indent="-342900" algn="l">
              <a:buFont typeface="Arial" charset="0"/>
              <a:buChar char="•"/>
            </a:pPr>
            <a:r>
              <a:rPr lang="en-US" altLang="en-US" dirty="0" smtClean="0">
                <a:solidFill>
                  <a:schemeClr val="tx1"/>
                </a:solidFill>
                <a:latin typeface="Univers 55" charset="0"/>
                <a:ea typeface="ＭＳ Ｐゴシック" charset="-128"/>
                <a:cs typeface="Arial" charset="0"/>
              </a:rPr>
              <a:t>Loan Fees</a:t>
            </a:r>
          </a:p>
        </p:txBody>
      </p:sp>
      <p:pic>
        <p:nvPicPr>
          <p:cNvPr id="6148" name="Picture 5" descr="MPj028933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487" y="4800600"/>
            <a:ext cx="18288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C:\Users\rstelma\AppData\Local\Microsoft\Windows\Temporary Internet Files\Content.IE5\11PXL1BA\MP90042544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1246" y="1900624"/>
            <a:ext cx="148590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descr="MPj0427829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1978120"/>
            <a:ext cx="1461945" cy="97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8" descr="C:\Users\rstelma\AppData\Local\Microsoft\Windows\Temporary Internet Files\Content.IE5\X775IQKH\MP90025547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6150" y="4288798"/>
            <a:ext cx="11207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4" descr="MPj0438494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94196" y="2952750"/>
            <a:ext cx="1143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 descr="MPj043318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0600" y="3627012"/>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8864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170" name="Rectangle 2"/>
          <p:cNvSpPr>
            <a:spLocks noGrp="1"/>
          </p:cNvSpPr>
          <p:nvPr>
            <p:ph type="title"/>
          </p:nvPr>
        </p:nvSpPr>
        <p:spPr>
          <a:xfrm>
            <a:off x="685800" y="327273"/>
            <a:ext cx="8229600" cy="739528"/>
          </a:xfrm>
        </p:spPr>
        <p:txBody>
          <a:bodyPr/>
          <a:lstStyle/>
          <a:p>
            <a:r>
              <a:rPr lang="en-US" altLang="en-US" dirty="0" smtClean="0">
                <a:latin typeface="Univers 55" charset="0"/>
                <a:ea typeface="ＭＳ Ｐゴシック" charset="-128"/>
                <a:cs typeface="Arial" charset="0"/>
              </a:rPr>
              <a:t>Financial Aid Basics</a:t>
            </a:r>
          </a:p>
        </p:txBody>
      </p:sp>
      <p:sp>
        <p:nvSpPr>
          <p:cNvPr id="7171" name="Rectangle 3"/>
          <p:cNvSpPr>
            <a:spLocks noGrp="1"/>
          </p:cNvSpPr>
          <p:nvPr>
            <p:ph idx="1"/>
          </p:nvPr>
        </p:nvSpPr>
        <p:spPr>
          <a:xfrm>
            <a:off x="485775" y="1763713"/>
            <a:ext cx="8229600" cy="4243387"/>
          </a:xfrm>
        </p:spPr>
        <p:txBody>
          <a:bodyPr/>
          <a:lstStyle/>
          <a:p>
            <a:r>
              <a:rPr lang="en-US" altLang="en-US" smtClean="0">
                <a:latin typeface="Univers 55" charset="0"/>
                <a:ea typeface="ＭＳ Ｐゴシック" charset="-128"/>
                <a:cs typeface="Arial" charset="0"/>
              </a:rPr>
              <a:t>Gift Aid – Grants &amp; Scholarships</a:t>
            </a:r>
          </a:p>
          <a:p>
            <a:r>
              <a:rPr lang="en-US" altLang="en-US" smtClean="0">
                <a:latin typeface="Univers 55" charset="0"/>
                <a:ea typeface="ＭＳ Ｐゴシック" charset="-128"/>
                <a:cs typeface="Arial" charset="0"/>
              </a:rPr>
              <a:t>Self Help – Employment &amp; loans</a:t>
            </a:r>
          </a:p>
          <a:p>
            <a:r>
              <a:rPr lang="en-US" altLang="en-US" smtClean="0">
                <a:latin typeface="Univers 55" charset="0"/>
                <a:ea typeface="ＭＳ Ｐゴシック" charset="-128"/>
                <a:cs typeface="Arial" charset="0"/>
              </a:rPr>
              <a:t>Merit-Based Aid </a:t>
            </a:r>
          </a:p>
          <a:p>
            <a:r>
              <a:rPr lang="en-US" altLang="en-US" smtClean="0">
                <a:latin typeface="Univers 55" charset="0"/>
                <a:ea typeface="ＭＳ Ｐゴシック" charset="-128"/>
                <a:cs typeface="Arial" charset="0"/>
              </a:rPr>
              <a:t>Need-Based Aid</a:t>
            </a:r>
          </a:p>
          <a:p>
            <a:r>
              <a:rPr lang="en-US" altLang="en-US" smtClean="0">
                <a:latin typeface="Univers 55" charset="0"/>
                <a:ea typeface="ＭＳ Ｐゴシック" charset="-128"/>
                <a:cs typeface="Arial" charset="0"/>
              </a:rPr>
              <a:t>Family is primarily responsible for educational expenses</a:t>
            </a:r>
          </a:p>
          <a:p>
            <a:r>
              <a:rPr lang="en-US" altLang="en-US" smtClean="0">
                <a:latin typeface="Univers 55" charset="0"/>
                <a:ea typeface="ＭＳ Ｐゴシック" charset="-128"/>
                <a:cs typeface="Arial" charset="0"/>
              </a:rPr>
              <a:t>Annual application</a:t>
            </a:r>
          </a:p>
        </p:txBody>
      </p:sp>
      <p:pic>
        <p:nvPicPr>
          <p:cNvPr id="7172" name="Picture 4" descr="MPj04309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307" y="4572000"/>
            <a:ext cx="12192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MPj0438590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3777" y="4281549"/>
            <a:ext cx="12954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4983" y="4986688"/>
            <a:ext cx="14001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4" descr="MPj040112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68924" y="2250951"/>
            <a:ext cx="7762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 descr="MPj0427591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6468" y="327273"/>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2508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457200" y="838200"/>
            <a:ext cx="7848600" cy="2743200"/>
          </a:xfrm>
        </p:spPr>
        <p:txBody>
          <a:bodyPr>
            <a:normAutofit/>
          </a:bodyPr>
          <a:lstStyle/>
          <a:p>
            <a:r>
              <a:rPr lang="en-US" altLang="en-US" dirty="0" smtClean="0">
                <a:solidFill>
                  <a:schemeClr val="bg1"/>
                </a:solidFill>
                <a:latin typeface="Univers 55" charset="0"/>
                <a:ea typeface="ＭＳ Ｐゴシック" charset="-128"/>
                <a:cs typeface="Arial" charset="0"/>
              </a:rPr>
              <a:t>Basic Principle of Financial Aid</a:t>
            </a:r>
            <a:r>
              <a:rPr lang="en-US" altLang="en-US" dirty="0" smtClean="0">
                <a:latin typeface="Univers 55" charset="0"/>
                <a:ea typeface="ＭＳ Ｐゴシック" charset="-128"/>
                <a:cs typeface="Arial" charset="0"/>
              </a:rPr>
              <a:t/>
            </a:r>
            <a:br>
              <a:rPr lang="en-US" altLang="en-US" dirty="0" smtClean="0">
                <a:latin typeface="Univers 55" charset="0"/>
                <a:ea typeface="ＭＳ Ｐゴシック" charset="-128"/>
                <a:cs typeface="Arial" charset="0"/>
              </a:rPr>
            </a:br>
            <a:endParaRPr lang="en-US" altLang="en-US" dirty="0" smtClean="0">
              <a:latin typeface="Univers 55" charset="0"/>
              <a:ea typeface="ＭＳ Ｐゴシック" charset="-128"/>
              <a:cs typeface="Arial" charset="0"/>
            </a:endParaRPr>
          </a:p>
        </p:txBody>
      </p:sp>
      <p:sp>
        <p:nvSpPr>
          <p:cNvPr id="8195" name="Rectangle 3"/>
          <p:cNvSpPr>
            <a:spLocks noGrp="1"/>
          </p:cNvSpPr>
          <p:nvPr>
            <p:ph type="subTitle" idx="1"/>
          </p:nvPr>
        </p:nvSpPr>
        <p:spPr>
          <a:xfrm>
            <a:off x="1219200" y="2895600"/>
            <a:ext cx="6896100" cy="2819400"/>
          </a:xfrm>
        </p:spPr>
        <p:txBody>
          <a:bodyPr>
            <a:normAutofit/>
          </a:bodyPr>
          <a:lstStyle/>
          <a:p>
            <a:pPr algn="l">
              <a:defRPr/>
            </a:pPr>
            <a:r>
              <a:rPr lang="en-US" sz="2800" dirty="0" smtClean="0">
                <a:latin typeface="Univers 55" charset="0"/>
                <a:ea typeface="ＭＳ Ｐゴシック" charset="-128"/>
                <a:cs typeface="Univers 55" charset="0"/>
              </a:rPr>
              <a:t>	</a:t>
            </a:r>
            <a:r>
              <a:rPr lang="en-US" dirty="0" smtClean="0">
                <a:solidFill>
                  <a:schemeClr val="tx1"/>
                </a:solidFill>
                <a:latin typeface="Univers 55" charset="0"/>
                <a:ea typeface="ＭＳ Ｐゴシック" charset="-128"/>
                <a:cs typeface="Univers 55" charset="0"/>
              </a:rPr>
              <a:t>Cost of Attendance (COA) at Institution</a:t>
            </a:r>
          </a:p>
          <a:p>
            <a:pPr algn="l">
              <a:defRPr/>
            </a:pPr>
            <a:r>
              <a:rPr lang="en-US" dirty="0" smtClean="0">
                <a:solidFill>
                  <a:schemeClr val="tx1"/>
                </a:solidFill>
                <a:latin typeface="Univers 55" charset="0"/>
                <a:ea typeface="ＭＳ Ｐゴシック" charset="-128"/>
                <a:cs typeface="Univers 55" charset="0"/>
              </a:rPr>
              <a:t>       -	</a:t>
            </a:r>
            <a:r>
              <a:rPr lang="en-US" u="sng" dirty="0" smtClean="0">
                <a:solidFill>
                  <a:schemeClr val="tx1"/>
                </a:solidFill>
                <a:latin typeface="Univers 55" charset="0"/>
                <a:ea typeface="ＭＳ Ｐゴシック" charset="-128"/>
                <a:cs typeface="Univers 55" charset="0"/>
              </a:rPr>
              <a:t>Expected Family Contribution (EFC)</a:t>
            </a:r>
          </a:p>
          <a:p>
            <a:pPr algn="l">
              <a:defRPr/>
            </a:pPr>
            <a:r>
              <a:rPr lang="en-US" dirty="0" smtClean="0">
                <a:solidFill>
                  <a:schemeClr val="tx1"/>
                </a:solidFill>
                <a:latin typeface="Univers 55" charset="0"/>
                <a:ea typeface="ＭＳ Ｐゴシック" charset="-128"/>
                <a:cs typeface="Univers 55" charset="0"/>
              </a:rPr>
              <a:t>	Eligibility for Need-Based Funds at Institution</a:t>
            </a:r>
          </a:p>
          <a:p>
            <a:pPr>
              <a:defRPr/>
            </a:pPr>
            <a:endParaRPr lang="en-US" dirty="0" smtClean="0">
              <a:solidFill>
                <a:schemeClr val="tx1"/>
              </a:solidFill>
              <a:latin typeface="Univers 55" charset="0"/>
              <a:ea typeface="ＭＳ Ｐゴシック" charset="-128"/>
              <a:cs typeface="Univers 55" charset="0"/>
            </a:endParaRPr>
          </a:p>
          <a:p>
            <a:pPr algn="l">
              <a:defRPr/>
            </a:pPr>
            <a:r>
              <a:rPr lang="en-US" dirty="0" smtClean="0">
                <a:solidFill>
                  <a:schemeClr val="tx1"/>
                </a:solidFill>
                <a:latin typeface="Univers 55" charset="0"/>
                <a:ea typeface="ＭＳ Ｐゴシック" charset="-128"/>
                <a:cs typeface="Univers 55" charset="0"/>
              </a:rPr>
              <a:t>A family’s ability to pay must be evaluated in an equitable and consistent manner while recognizing special circumstances that may alter a family’s ability to pay.  The FAFSA is used for this purpose for federal student aid programs.</a:t>
            </a:r>
            <a:endParaRPr lang="en-US" sz="2800" dirty="0" smtClean="0">
              <a:solidFill>
                <a:schemeClr val="tx1"/>
              </a:solidFill>
              <a:latin typeface="Univers 55" charset="0"/>
              <a:ea typeface="ＭＳ Ｐゴシック" charset="-128"/>
              <a:cs typeface="Univers 55" charset="0"/>
            </a:endParaRPr>
          </a:p>
        </p:txBody>
      </p:sp>
    </p:spTree>
    <p:extLst>
      <p:ext uri="{BB962C8B-B14F-4D97-AF65-F5344CB8AC3E}">
        <p14:creationId xmlns:p14="http://schemas.microsoft.com/office/powerpoint/2010/main" val="12113704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9219" name="Rectangle 2"/>
          <p:cNvSpPr>
            <a:spLocks noGrp="1"/>
          </p:cNvSpPr>
          <p:nvPr>
            <p:ph type="ctrTitle"/>
          </p:nvPr>
        </p:nvSpPr>
        <p:spPr>
          <a:xfrm>
            <a:off x="457200" y="1143001"/>
            <a:ext cx="8153400" cy="1371600"/>
          </a:xfrm>
        </p:spPr>
        <p:txBody>
          <a:bodyPr>
            <a:noAutofit/>
          </a:bodyPr>
          <a:lstStyle/>
          <a:p>
            <a:r>
              <a:rPr lang="en-US" altLang="en-US" sz="4800" dirty="0" smtClean="0">
                <a:solidFill>
                  <a:schemeClr val="bg1"/>
                </a:solidFill>
                <a:latin typeface="Univers 55" charset="0"/>
                <a:ea typeface="ＭＳ Ｐゴシック" charset="-128"/>
                <a:cs typeface="Arial" charset="0"/>
              </a:rPr>
              <a:t>Application Process for Students</a:t>
            </a:r>
          </a:p>
        </p:txBody>
      </p:sp>
      <p:sp>
        <p:nvSpPr>
          <p:cNvPr id="9218" name="Rectangle 3"/>
          <p:cNvSpPr>
            <a:spLocks noGrp="1"/>
          </p:cNvSpPr>
          <p:nvPr>
            <p:ph type="subTitle" idx="1"/>
          </p:nvPr>
        </p:nvSpPr>
        <p:spPr>
          <a:xfrm>
            <a:off x="609600" y="2666999"/>
            <a:ext cx="7315200" cy="3317875"/>
          </a:xfrm>
        </p:spPr>
        <p:txBody>
          <a:bodyPr/>
          <a:lstStyle/>
          <a:p>
            <a:pPr marL="342900" indent="-342900" algn="l">
              <a:buFont typeface="Arial" charset="0"/>
              <a:buChar char="•"/>
              <a:defRPr/>
            </a:pPr>
            <a:r>
              <a:rPr lang="en-US" altLang="en-US" dirty="0" smtClean="0">
                <a:solidFill>
                  <a:schemeClr val="tx1"/>
                </a:solidFill>
                <a:latin typeface="Univers 55" charset="0"/>
                <a:ea typeface="ＭＳ Ｐゴシック" charset="-128"/>
                <a:cs typeface="Arial" charset="0"/>
              </a:rPr>
              <a:t>Free Application for Federal Student Aid (FAFSA)</a:t>
            </a:r>
          </a:p>
          <a:p>
            <a:pPr marL="800100" lvl="1" indent="-342900" algn="l">
              <a:buFont typeface="Symbol" pitchFamily="18" charset="2"/>
              <a:buChar char=""/>
              <a:defRPr/>
            </a:pPr>
            <a:r>
              <a:rPr lang="en-US" altLang="en-US" sz="2400" u="sng" dirty="0" smtClean="0">
                <a:solidFill>
                  <a:schemeClr val="tx1"/>
                </a:solidFill>
                <a:latin typeface="Univers 55" charset="0"/>
                <a:ea typeface="ＭＳ Ｐゴシック" charset="-128"/>
                <a:cs typeface="Arial" charset="0"/>
              </a:rPr>
              <a:t>fafsa.gov</a:t>
            </a:r>
          </a:p>
          <a:p>
            <a:pPr marL="342900" indent="-342900" algn="l">
              <a:buFont typeface="Arial" charset="0"/>
              <a:buChar char="•"/>
              <a:defRPr/>
            </a:pPr>
            <a:r>
              <a:rPr lang="en-US" altLang="en-US" dirty="0" smtClean="0">
                <a:solidFill>
                  <a:schemeClr val="tx1"/>
                </a:solidFill>
                <a:latin typeface="Univers 55" charset="0"/>
                <a:ea typeface="ＭＳ Ｐゴシック" charset="-128"/>
                <a:cs typeface="Arial" charset="0"/>
              </a:rPr>
              <a:t>Signature is the FSA ID</a:t>
            </a:r>
          </a:p>
          <a:p>
            <a:pPr marL="800100" lvl="1" indent="-342900" algn="l">
              <a:buFont typeface="Symbol" pitchFamily="18" charset="2"/>
              <a:buChar char=""/>
              <a:defRPr/>
            </a:pPr>
            <a:r>
              <a:rPr lang="en-US" altLang="en-US" sz="2400" u="sng" dirty="0" smtClean="0">
                <a:solidFill>
                  <a:schemeClr val="tx1"/>
                </a:solidFill>
                <a:latin typeface="Univers 55" charset="0"/>
                <a:ea typeface="ＭＳ Ｐゴシック" charset="-128"/>
                <a:cs typeface="Arial" charset="0"/>
              </a:rPr>
              <a:t>FSAID.ed.gov</a:t>
            </a:r>
          </a:p>
          <a:p>
            <a:pPr lvl="1" algn="l">
              <a:defRPr/>
            </a:pPr>
            <a:endParaRPr lang="en-US" altLang="en-US" sz="2400" u="sng" dirty="0" smtClean="0">
              <a:solidFill>
                <a:schemeClr val="tx1"/>
              </a:solidFill>
              <a:latin typeface="Univers 55" charset="0"/>
              <a:ea typeface="ＭＳ Ｐゴシック" charset="-128"/>
              <a:cs typeface="Arial" charset="0"/>
            </a:endParaRPr>
          </a:p>
          <a:p>
            <a:pPr lvl="1" algn="l">
              <a:defRPr/>
            </a:pPr>
            <a:endParaRPr lang="en-US" altLang="en-US" sz="2400" u="sng" dirty="0">
              <a:solidFill>
                <a:schemeClr val="tx1"/>
              </a:solidFill>
              <a:latin typeface="Univers 55" charset="0"/>
              <a:ea typeface="ＭＳ Ｐゴシック" charset="-128"/>
              <a:cs typeface="Arial" charset="0"/>
            </a:endParaRPr>
          </a:p>
          <a:p>
            <a:pPr lvl="1" algn="l">
              <a:defRPr/>
            </a:pPr>
            <a:r>
              <a:rPr lang="en-US" altLang="en-US" sz="1800" b="1" dirty="0" smtClean="0">
                <a:solidFill>
                  <a:srgbClr val="FF0000"/>
                </a:solidFill>
                <a:latin typeface="Univers 55" charset="0"/>
                <a:ea typeface="ＭＳ Ｐゴシック" charset="-128"/>
                <a:cs typeface="Arial" charset="0"/>
              </a:rPr>
              <a:t>*Check the School year*</a:t>
            </a:r>
            <a:endParaRPr lang="en-US" altLang="en-US" sz="1800" b="1" dirty="0">
              <a:solidFill>
                <a:srgbClr val="FF0000"/>
              </a:solidFill>
              <a:latin typeface="Univers 55" charset="0"/>
              <a:ea typeface="ＭＳ Ｐゴシック" charset="-128"/>
              <a:cs typeface="Arial" charset="0"/>
            </a:endParaRPr>
          </a:p>
        </p:txBody>
      </p:sp>
      <p:pic>
        <p:nvPicPr>
          <p:cNvPr id="9220" name="Picture 2"/>
          <p:cNvPicPr>
            <a:picLocks noChangeAspect="1" noChangeArrowheads="1"/>
          </p:cNvPicPr>
          <p:nvPr/>
        </p:nvPicPr>
        <p:blipFill>
          <a:blip r:embed="rId3">
            <a:extLst>
              <a:ext uri="{28A0092B-C50C-407E-A947-70E740481C1C}">
                <a14:useLocalDpi xmlns:a14="http://schemas.microsoft.com/office/drawing/2010/main" val="0"/>
              </a:ext>
            </a:extLst>
          </a:blip>
          <a:srcRect l="21156" t="20052" r="23947" b="22527"/>
          <a:stretch>
            <a:fillRect/>
          </a:stretch>
        </p:blipFill>
        <p:spPr bwMode="auto">
          <a:xfrm>
            <a:off x="3886200" y="3407334"/>
            <a:ext cx="3886200" cy="2079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6907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685800" y="0"/>
            <a:ext cx="8229600" cy="2971800"/>
          </a:xfrm>
        </p:spPr>
        <p:txBody>
          <a:bodyPr/>
          <a:lstStyle/>
          <a:p>
            <a:r>
              <a:rPr lang="en-US" altLang="en-US" dirty="0" smtClean="0">
                <a:solidFill>
                  <a:schemeClr val="bg1"/>
                </a:solidFill>
                <a:latin typeface="Univers 55" charset="0"/>
                <a:ea typeface="ＭＳ Ｐゴシック" charset="-128"/>
                <a:cs typeface="Arial" charset="0"/>
              </a:rPr>
              <a:t>Citizenship – Student Status</a:t>
            </a:r>
          </a:p>
        </p:txBody>
      </p:sp>
      <p:sp>
        <p:nvSpPr>
          <p:cNvPr id="10243" name="Rectangle 3"/>
          <p:cNvSpPr>
            <a:spLocks noGrp="1"/>
          </p:cNvSpPr>
          <p:nvPr>
            <p:ph type="subTitle" idx="1"/>
          </p:nvPr>
        </p:nvSpPr>
        <p:spPr>
          <a:xfrm>
            <a:off x="1676400" y="2971800"/>
            <a:ext cx="5410200" cy="3048000"/>
          </a:xfrm>
        </p:spPr>
        <p:txBody>
          <a:bodyPr>
            <a:normAutofit/>
          </a:bodyPr>
          <a:lstStyle/>
          <a:p>
            <a:pPr marL="342900" indent="-342900" algn="l">
              <a:lnSpc>
                <a:spcPct val="90000"/>
              </a:lnSpc>
              <a:buFont typeface="Arial" pitchFamily="34" charset="0"/>
              <a:buChar char="•"/>
              <a:defRPr/>
            </a:pPr>
            <a:r>
              <a:rPr lang="en-US" sz="3600" dirty="0" smtClean="0">
                <a:solidFill>
                  <a:schemeClr val="tx1"/>
                </a:solidFill>
                <a:latin typeface="Univers 55" charset="0"/>
                <a:ea typeface="ＭＳ Ｐゴシック" charset="-128"/>
                <a:cs typeface="Univers 55" charset="0"/>
              </a:rPr>
              <a:t>U.S. citizen</a:t>
            </a:r>
          </a:p>
          <a:p>
            <a:pPr marL="342900" indent="-342900" algn="l">
              <a:lnSpc>
                <a:spcPct val="90000"/>
              </a:lnSpc>
              <a:buFont typeface="Arial" pitchFamily="34" charset="0"/>
              <a:buChar char="•"/>
              <a:defRPr/>
            </a:pPr>
            <a:endParaRPr lang="en-US" sz="3600" dirty="0" smtClean="0">
              <a:solidFill>
                <a:schemeClr val="tx1"/>
              </a:solidFill>
              <a:latin typeface="Univers 55" charset="0"/>
              <a:ea typeface="ＭＳ Ｐゴシック" charset="-128"/>
              <a:cs typeface="Univers 55" charset="0"/>
            </a:endParaRPr>
          </a:p>
          <a:p>
            <a:pPr marL="342900" indent="-342900" algn="l">
              <a:lnSpc>
                <a:spcPct val="90000"/>
              </a:lnSpc>
              <a:buFont typeface="Arial" pitchFamily="34" charset="0"/>
              <a:buChar char="•"/>
              <a:defRPr/>
            </a:pPr>
            <a:r>
              <a:rPr lang="en-US" sz="3600" dirty="0" smtClean="0">
                <a:solidFill>
                  <a:schemeClr val="tx1"/>
                </a:solidFill>
                <a:latin typeface="Univers 55" charset="0"/>
                <a:ea typeface="ＭＳ Ｐゴシック" charset="-128"/>
                <a:cs typeface="Univers 55" charset="0"/>
              </a:rPr>
              <a:t>Eligible noncitizen</a:t>
            </a:r>
          </a:p>
          <a:p>
            <a:pPr lvl="1">
              <a:lnSpc>
                <a:spcPct val="90000"/>
              </a:lnSpc>
              <a:defRPr/>
            </a:pPr>
            <a:r>
              <a:rPr lang="en-US" sz="2400" dirty="0" smtClean="0">
                <a:latin typeface="Univers 55" charset="0"/>
                <a:ea typeface="ＭＳ Ｐゴシック" charset="-128"/>
                <a:cs typeface="Univers 55" charset="0"/>
              </a:rPr>
              <a:t>   </a:t>
            </a:r>
          </a:p>
        </p:txBody>
      </p:sp>
    </p:spTree>
    <p:extLst>
      <p:ext uri="{BB962C8B-B14F-4D97-AF65-F5344CB8AC3E}">
        <p14:creationId xmlns:p14="http://schemas.microsoft.com/office/powerpoint/2010/main" val="29980925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698500" y="381000"/>
            <a:ext cx="8229600" cy="1611313"/>
          </a:xfrm>
        </p:spPr>
        <p:txBody>
          <a:bodyPr>
            <a:normAutofit fontScale="90000"/>
          </a:bodyPr>
          <a:lstStyle/>
          <a:p>
            <a:r>
              <a:rPr lang="en-US" altLang="en-US" sz="4000" dirty="0" smtClean="0">
                <a:latin typeface="Univers 55" charset="0"/>
                <a:ea typeface="ＭＳ Ｐゴシック" charset="-128"/>
                <a:cs typeface="Arial" charset="0"/>
              </a:rPr>
              <a:t>Dependent Students for 2017 - 2018</a:t>
            </a:r>
            <a:r>
              <a:rPr lang="en-US" altLang="en-US" dirty="0" smtClean="0">
                <a:latin typeface="Univers 55" charset="0"/>
                <a:ea typeface="ＭＳ Ｐゴシック" charset="-128"/>
                <a:cs typeface="Arial" charset="0"/>
              </a:rPr>
              <a:t/>
            </a:r>
            <a:br>
              <a:rPr lang="en-US" altLang="en-US" dirty="0" smtClean="0">
                <a:latin typeface="Univers 55" charset="0"/>
                <a:ea typeface="ＭＳ Ｐゴシック" charset="-128"/>
                <a:cs typeface="Arial" charset="0"/>
              </a:rPr>
            </a:br>
            <a:r>
              <a:rPr lang="en-US" altLang="en-US" dirty="0" smtClean="0">
                <a:latin typeface="Univers 55" charset="0"/>
                <a:ea typeface="ＭＳ Ｐゴシック" charset="-128"/>
                <a:cs typeface="Arial" charset="0"/>
              </a:rPr>
              <a:t>Answer “No” to all the questions</a:t>
            </a:r>
          </a:p>
        </p:txBody>
      </p:sp>
      <p:pic>
        <p:nvPicPr>
          <p:cNvPr id="11267" name="Picture 2" descr="C:\Users\rstelma\AppData\Local\Microsoft\Windows\Temporary Internet Files\Content.IE5\11PXL1BA\MP900384668[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38200" y="2246310"/>
            <a:ext cx="1905000" cy="1931989"/>
          </a:xfrm>
        </p:spPr>
      </p:pic>
      <p:sp>
        <p:nvSpPr>
          <p:cNvPr id="11268" name="TextBox 3"/>
          <p:cNvSpPr txBox="1">
            <a:spLocks noChangeArrowheads="1"/>
          </p:cNvSpPr>
          <p:nvPr/>
        </p:nvSpPr>
        <p:spPr bwMode="auto">
          <a:xfrm>
            <a:off x="1108803" y="4220719"/>
            <a:ext cx="1385284"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b="1" dirty="0"/>
              <a:t>Born before </a:t>
            </a:r>
            <a:r>
              <a:rPr lang="en-US" altLang="en-US" sz="1800" b="1" dirty="0" smtClean="0"/>
              <a:t>1/1/1994</a:t>
            </a:r>
            <a:endParaRPr lang="en-US" altLang="en-US" sz="1800" b="1" dirty="0"/>
          </a:p>
        </p:txBody>
      </p:sp>
      <p:pic>
        <p:nvPicPr>
          <p:cNvPr id="11269" name="Picture 3" descr="C:\Users\rstelma\AppData\Local\Microsoft\Windows\Temporary Internet Files\Content.IE5\FYFUZIP2\MC9004392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2411" y="2077732"/>
            <a:ext cx="1944688" cy="194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4"/>
          <p:cNvSpPr txBox="1">
            <a:spLocks noChangeArrowheads="1"/>
          </p:cNvSpPr>
          <p:nvPr/>
        </p:nvSpPr>
        <p:spPr bwMode="auto">
          <a:xfrm>
            <a:off x="2793524" y="3244202"/>
            <a:ext cx="15547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b="1" dirty="0"/>
              <a:t>Graduate or Professional Student</a:t>
            </a:r>
          </a:p>
        </p:txBody>
      </p:sp>
      <p:pic>
        <p:nvPicPr>
          <p:cNvPr id="11271" name="Picture 4" descr="C:\Users\rstelma\AppData\Local\Microsoft\Windows\Temporary Internet Files\Content.IE5\DOFZYR0F\MP90028913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3347" y="2246311"/>
            <a:ext cx="211137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6" descr="C:\Users\rstelma\AppData\Local\Microsoft\Windows\Temporary Internet Files\Content.IE5\DOFZYR0F\MP90044840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1561" y="4226038"/>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7" descr="C:\Users\rstelma\AppData\Local\Microsoft\Windows\Temporary Internet Files\Content.IE5\DOFZYR0F\MP90042224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2112" y="4220719"/>
            <a:ext cx="1676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8" descr="C:\Users\rstelma\AppData\Local\Microsoft\Windows\Temporary Internet Files\Content.IE5\11PXL1BA\MC900174339[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5986" y="4010138"/>
            <a:ext cx="17399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xtBox 5"/>
          <p:cNvSpPr txBox="1">
            <a:spLocks noChangeArrowheads="1"/>
          </p:cNvSpPr>
          <p:nvPr/>
        </p:nvSpPr>
        <p:spPr bwMode="auto">
          <a:xfrm>
            <a:off x="2963861" y="5803823"/>
            <a:ext cx="21971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b="1" dirty="0"/>
              <a:t>Children or other dependents</a:t>
            </a:r>
          </a:p>
        </p:txBody>
      </p:sp>
    </p:spTree>
    <p:extLst>
      <p:ext uri="{BB962C8B-B14F-4D97-AF65-F5344CB8AC3E}">
        <p14:creationId xmlns:p14="http://schemas.microsoft.com/office/powerpoint/2010/main" val="11195048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420989"/>
            <a:ext cx="8458200" cy="1611313"/>
          </a:xfrm>
        </p:spPr>
        <p:txBody>
          <a:bodyPr>
            <a:normAutofit fontScale="90000"/>
          </a:bodyPr>
          <a:lstStyle/>
          <a:p>
            <a:r>
              <a:rPr lang="en-US" altLang="en-US" dirty="0" smtClean="0">
                <a:solidFill>
                  <a:schemeClr val="bg1"/>
                </a:solidFill>
                <a:latin typeface="Univers 55" charset="0"/>
                <a:ea typeface="ＭＳ Ｐゴシック" charset="-128"/>
                <a:cs typeface="Arial" charset="0"/>
              </a:rPr>
              <a:t>Dependent Students for 2017 - 2018 Answer “No” to all the questions</a:t>
            </a:r>
          </a:p>
        </p:txBody>
      </p:sp>
      <p:sp>
        <p:nvSpPr>
          <p:cNvPr id="4" name="TextBox 3"/>
          <p:cNvSpPr txBox="1"/>
          <p:nvPr/>
        </p:nvSpPr>
        <p:spPr>
          <a:xfrm>
            <a:off x="806450" y="1545828"/>
            <a:ext cx="2743200" cy="1476375"/>
          </a:xfrm>
          <a:prstGeom prst="rect">
            <a:avLst/>
          </a:prstGeom>
          <a:noFill/>
        </p:spPr>
        <p:txBody>
          <a:bodyPr>
            <a:spAutoFit/>
          </a:bodyPr>
          <a:lstStyle/>
          <a:p>
            <a:pPr>
              <a:defRPr/>
            </a:pPr>
            <a:r>
              <a:rPr lang="en-US" dirty="0"/>
              <a:t>Any time since age 13</a:t>
            </a:r>
          </a:p>
          <a:p>
            <a:pPr marL="285750" indent="-285750">
              <a:buFontTx/>
              <a:buChar char="-"/>
              <a:defRPr/>
            </a:pPr>
            <a:r>
              <a:rPr lang="en-US" dirty="0"/>
              <a:t>Both parents deceased</a:t>
            </a:r>
          </a:p>
          <a:p>
            <a:pPr marL="285750" indent="-285750">
              <a:buFontTx/>
              <a:buChar char="-"/>
              <a:defRPr/>
            </a:pPr>
            <a:r>
              <a:rPr lang="en-US" dirty="0"/>
              <a:t>Dependent or Ward of the Court</a:t>
            </a:r>
          </a:p>
        </p:txBody>
      </p:sp>
      <p:pic>
        <p:nvPicPr>
          <p:cNvPr id="12292" name="Picture 5" descr="C:\Users\rstelma\AppData\Local\Microsoft\Windows\Temporary Internet Files\Content.IE5\FYFUZIP2\MP90043938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022605"/>
            <a:ext cx="32004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a:off x="1790700" y="6098935"/>
            <a:ext cx="25146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dirty="0"/>
              <a:t>In foster care any time age 13 or older </a:t>
            </a:r>
          </a:p>
        </p:txBody>
      </p:sp>
      <p:pic>
        <p:nvPicPr>
          <p:cNvPr id="12294" name="Picture 7" descr="C:\Users\rstelma\AppData\Local\Microsoft\Windows\Temporary Internet Files\Content.IE5\11PXL1BA\MP90022742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50" y="2555081"/>
            <a:ext cx="18161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Box 5"/>
          <p:cNvSpPr txBox="1">
            <a:spLocks noChangeArrowheads="1"/>
          </p:cNvSpPr>
          <p:nvPr/>
        </p:nvSpPr>
        <p:spPr bwMode="auto">
          <a:xfrm>
            <a:off x="1255713" y="3109913"/>
            <a:ext cx="285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dirty="0"/>
              <a:t>Emancipated Minor</a:t>
            </a:r>
          </a:p>
        </p:txBody>
      </p:sp>
      <p:pic>
        <p:nvPicPr>
          <p:cNvPr id="12296" name="Picture 11" descr="C:\Users\rstelma\AppData\Local\Microsoft\Windows\Temporary Internet Files\Content.IE5\X775IQKH\MP90030916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656" y="4272114"/>
            <a:ext cx="2671762" cy="175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Box 6"/>
          <p:cNvSpPr txBox="1">
            <a:spLocks noChangeArrowheads="1"/>
          </p:cNvSpPr>
          <p:nvPr/>
        </p:nvSpPr>
        <p:spPr bwMode="auto">
          <a:xfrm>
            <a:off x="6870700" y="6072188"/>
            <a:ext cx="133667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dirty="0"/>
              <a:t>Has a legal guardian</a:t>
            </a:r>
          </a:p>
        </p:txBody>
      </p:sp>
      <p:pic>
        <p:nvPicPr>
          <p:cNvPr id="12298" name="Picture 2" descr="C:\Users\rstelma\AppData\Local\Microsoft\Windows\Temporary Internet Files\Content.IE5\FYFUZIP2\MP90044263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3538" y="21336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Rectangle 1"/>
          <p:cNvSpPr>
            <a:spLocks noChangeArrowheads="1"/>
          </p:cNvSpPr>
          <p:nvPr/>
        </p:nvSpPr>
        <p:spPr bwMode="auto">
          <a:xfrm>
            <a:off x="5661025" y="3157538"/>
            <a:ext cx="33750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Arial" charset="0"/>
                <a:ea typeface="ＭＳ Ｐゴシック" charset="-128"/>
                <a:cs typeface="Arial" charset="0"/>
              </a:defRPr>
            </a:lvl1pPr>
            <a:lvl2pPr marL="742950" indent="-285750" eaLnBrk="0" hangingPunct="0">
              <a:spcBef>
                <a:spcPct val="20000"/>
              </a:spcBef>
              <a:buFont typeface="Arial" charset="0"/>
              <a:buChar char="–"/>
              <a:defRPr sz="2200">
                <a:solidFill>
                  <a:schemeClr val="tx1"/>
                </a:solidFill>
                <a:latin typeface="Arial" charset="0"/>
                <a:ea typeface="ＭＳ Ｐゴシック" charset="-128"/>
                <a:cs typeface="Arial" charset="0"/>
              </a:defRPr>
            </a:lvl2pPr>
            <a:lvl3pPr marL="11430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3pPr>
            <a:lvl4pPr marL="16002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4pPr>
            <a:lvl5pPr marL="2057400" indent="-228600" eaLnBrk="0" hangingPunct="0">
              <a:spcBef>
                <a:spcPct val="20000"/>
              </a:spcBef>
              <a:buFont typeface="Arial" charset="0"/>
              <a:buChar char="»"/>
              <a:defRPr sz="2200">
                <a:solidFill>
                  <a:schemeClr val="tx1"/>
                </a:solidFill>
                <a:latin typeface="Arial" charset="0"/>
                <a:ea typeface="ＭＳ Ｐゴシック" charset="-128"/>
                <a:cs typeface="Arial" charset="0"/>
              </a:defRPr>
            </a:lvl5pPr>
            <a:lvl6pPr marL="25146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6pPr>
            <a:lvl7pPr marL="29718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7pPr>
            <a:lvl8pPr marL="34290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8pPr>
            <a:lvl9pPr marL="3886200" indent="-228600" defTabSz="457200" eaLnBrk="0" fontAlgn="base" hangingPunct="0">
              <a:spcBef>
                <a:spcPct val="20000"/>
              </a:spcBef>
              <a:spcAft>
                <a:spcPct val="0"/>
              </a:spcAft>
              <a:buFont typeface="Arial" charset="0"/>
              <a:buChar char="»"/>
              <a:defRPr sz="2200">
                <a:solidFill>
                  <a:schemeClr val="tx1"/>
                </a:solidFill>
                <a:latin typeface="Arial" charset="0"/>
                <a:ea typeface="ＭＳ Ｐゴシック" charset="-128"/>
                <a:cs typeface="Arial" charset="0"/>
              </a:defRPr>
            </a:lvl9pPr>
          </a:lstStyle>
          <a:p>
            <a:pPr eaLnBrk="1" hangingPunct="1">
              <a:spcBef>
                <a:spcPct val="0"/>
              </a:spcBef>
              <a:buFontTx/>
              <a:buNone/>
            </a:pPr>
            <a:r>
              <a:rPr lang="en-US" altLang="en-US" sz="1800" dirty="0"/>
              <a:t>Unaccompanied youth who are homeless or at risk of homelessness</a:t>
            </a:r>
          </a:p>
        </p:txBody>
      </p:sp>
    </p:spTree>
    <p:extLst>
      <p:ext uri="{BB962C8B-B14F-4D97-AF65-F5344CB8AC3E}">
        <p14:creationId xmlns:p14="http://schemas.microsoft.com/office/powerpoint/2010/main" val="42580513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rop">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9270AA94-2367-4B1E-B579-26147B222B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TM10001105[[fn=Crop]]</Template>
  <TotalTime>413</TotalTime>
  <Words>3241</Words>
  <Application>Microsoft Macintosh PowerPoint</Application>
  <PresentationFormat>On-screen Show (4:3)</PresentationFormat>
  <Paragraphs>312</Paragraphs>
  <Slides>28</Slides>
  <Notes>16</Notes>
  <HiddenSlides>0</HiddenSlides>
  <MMClips>0</MMClips>
  <ScaleCrop>false</ScaleCrop>
  <HeadingPairs>
    <vt:vector size="6" baseType="variant">
      <vt:variant>
        <vt:lpstr>Theme</vt:lpstr>
      </vt:variant>
      <vt:variant>
        <vt:i4>1</vt:i4>
      </vt:variant>
      <vt:variant>
        <vt:lpstr>Slide Titles</vt:lpstr>
      </vt:variant>
      <vt:variant>
        <vt:i4>28</vt:i4>
      </vt:variant>
      <vt:variant>
        <vt:lpstr>Custom Shows</vt:lpstr>
      </vt:variant>
      <vt:variant>
        <vt:i4>1</vt:i4>
      </vt:variant>
    </vt:vector>
  </HeadingPairs>
  <TitlesOfParts>
    <vt:vector size="30" baseType="lpstr">
      <vt:lpstr>Crop</vt:lpstr>
      <vt:lpstr>Student Financial Aid</vt:lpstr>
      <vt:lpstr>What We’ll Talk About</vt:lpstr>
      <vt:lpstr>College Costs</vt:lpstr>
      <vt:lpstr>Financial Aid Basics</vt:lpstr>
      <vt:lpstr>Basic Principle of Financial Aid </vt:lpstr>
      <vt:lpstr>Application Process for Students</vt:lpstr>
      <vt:lpstr>Citizenship – Student Status</vt:lpstr>
      <vt:lpstr>Dependent Students for 2017 - 2018 Answer “No” to all the questions</vt:lpstr>
      <vt:lpstr>Dependent Students for 2017 - 2018 Answer “No” to all the questions</vt:lpstr>
      <vt:lpstr>Who are the parents?</vt:lpstr>
      <vt:lpstr>Household Size</vt:lpstr>
      <vt:lpstr>Special Circumstances</vt:lpstr>
      <vt:lpstr>Parent and Student FAFSA Information</vt:lpstr>
      <vt:lpstr>PowerPoint Presentation</vt:lpstr>
      <vt:lpstr>Application Process</vt:lpstr>
      <vt:lpstr>IRS Data Retrieval Tool</vt:lpstr>
      <vt:lpstr>Grants, Scholarships,  and Loans</vt:lpstr>
      <vt:lpstr>Financial Aid Programs</vt:lpstr>
      <vt:lpstr>Financial Aid Package – Your Net Cost</vt:lpstr>
      <vt:lpstr>Information You  MAY Find On Your  Award Notice</vt:lpstr>
      <vt:lpstr>FINANCIAL AID MYTHS FACT OR FICTION</vt:lpstr>
      <vt:lpstr>FINANCIAL AID MYTHS FACT OR FICTION</vt:lpstr>
      <vt:lpstr>FINANCIAL AID MYTHS FACT OR FICTION</vt:lpstr>
      <vt:lpstr>FINANCIAL AID MYTHS FACT OR FICTION</vt:lpstr>
      <vt:lpstr>FINANCIAL AID MYTHS FACT OR FICTION</vt:lpstr>
      <vt:lpstr>FINANCIAL AID MYTHS FACT OR FICTION</vt:lpstr>
      <vt:lpstr>Additional Information</vt:lpstr>
      <vt:lpstr>Questions</vt:lpstr>
      <vt:lpstr>Custom Show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Financial Aid</dc:title>
  <dc:creator>Rose Mary Stelma</dc:creator>
  <cp:lastModifiedBy>Ashlinn Trexler</cp:lastModifiedBy>
  <cp:revision>27</cp:revision>
  <dcterms:created xsi:type="dcterms:W3CDTF">2016-02-05T12:51:48Z</dcterms:created>
  <dcterms:modified xsi:type="dcterms:W3CDTF">2017-05-04T13:11:01Z</dcterms:modified>
</cp:coreProperties>
</file>